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Lst>
  <p:sldSz cy="5143500" cx="9144000"/>
  <p:notesSz cx="6858000" cy="9144000"/>
  <p:embeddedFontLst>
    <p:embeddedFont>
      <p:font typeface="Proxima Nova"/>
      <p:regular r:id="rId122"/>
      <p:bold r:id="rId123"/>
      <p:italic r:id="rId124"/>
      <p:boldItalic r:id="rId125"/>
    </p:embeddedFont>
    <p:embeddedFont>
      <p:font typeface="Roboto"/>
      <p:regular r:id="rId126"/>
      <p:bold r:id="rId127"/>
      <p:italic r:id="rId128"/>
      <p:boldItalic r:id="rId129"/>
    </p:embeddedFont>
    <p:embeddedFont>
      <p:font typeface="Montserrat"/>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Catherine Horkay"/>
  <p:cmAuthor clrIdx="1" id="1" initials="" lastIdx="3" name="Ada Saing"/>
  <p:cmAuthor clrIdx="2" id="2" initials="" lastIdx="2" name="Fidel Martinez"/>
  <p:cmAuthor clrIdx="3" id="3" initials="" lastIdx="2" name="Caleb Bryson"/>
  <p:cmAuthor clrIdx="4" id="4" initials="" lastIdx="4" name="Celia Yu"/>
  <p:cmAuthor clrIdx="5" id="5" initials="" lastIdx="3" name="Ted Lin"/>
  <p:cmAuthor clrIdx="6" id="6" initials="" lastIdx="1" name="Sammy Umezawa"/>
  <p:cmAuthor clrIdx="7" id="7" initials="" lastIdx="6" name="Sean S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4867551-DB93-4BD4-A49E-A8DDCCDBA092}">
  <a:tblStyle styleId="{34867551-DB93-4BD4-A49E-A8DDCCDBA0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1687F39-28DF-4A0A-9045-9EB3660E8CA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ProximaNova-boldItalic.fntdata"/><Relationship Id="rId29" Type="http://schemas.openxmlformats.org/officeDocument/2006/relationships/slide" Target="slides/slide22.xml"/><Relationship Id="rId124" Type="http://schemas.openxmlformats.org/officeDocument/2006/relationships/font" Target="fonts/ProximaNova-italic.fntdata"/><Relationship Id="rId123" Type="http://schemas.openxmlformats.org/officeDocument/2006/relationships/font" Target="fonts/ProximaNova-bold.fntdata"/><Relationship Id="rId122" Type="http://schemas.openxmlformats.org/officeDocument/2006/relationships/font" Target="fonts/ProximaNova-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Montserrat-italic.fntdata"/><Relationship Id="rId131" Type="http://schemas.openxmlformats.org/officeDocument/2006/relationships/font" Target="fonts/Montserrat-bold.fntdata"/><Relationship Id="rId130" Type="http://schemas.openxmlformats.org/officeDocument/2006/relationships/font" Target="fonts/Montserrat-regular.fntdata"/><Relationship Id="rId133" Type="http://schemas.openxmlformats.org/officeDocument/2006/relationships/font" Target="fonts/Montserrat-bold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1-08T19:29:01.190">
    <p:pos x="6000" y="0"/>
    <p:text>Please follow this basic outline when working on slides!
https://docs.google.com/document/d/1AIW1j8ol_C22C6Gwc5MhKZ3XKcf4tQDXL4WjUHo33u8/edit</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4" idx="4" dt="2018-11-13T22:01:58.636">
    <p:pos x="6000" y="0"/>
    <p:text>For Test Procedure, Humidity Indicators are more professional</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7" idx="1" dt="2018-11-09T20:25:59.058">
    <p:pos x="196" y="725"/>
    <p:text>Uses sound.
Talk about frequencies used and why, potential receivers and transmitters
Electrical can talk about current voltage etc
Explain how it works (mapping frequency to command, filter out frequencies, choose between frequencies based on probability)</p:text>
  </p:cm>
  <p:cm authorId="7" idx="2" dt="2018-11-09T20:18:41.741">
    <p:pos x="196" y="825"/>
    <p:text>Also discuss problems.</p:text>
  </p:cm>
  <p:cm authorId="7" idx="3" dt="2018-11-09T20:18:48.279">
    <p:pos x="196" y="925"/>
    <p:text>https://en.wikipedia.org/wiki/Underwater_acoustic_communication</p:text>
  </p:cm>
  <p:cm authorId="7" idx="4" dt="2018-11-09T20:21:45.961">
    <p:pos x="196" y="1025"/>
    <p:text>https://en.wikipedia.org/wiki/Fessenden_oscillator</p:text>
  </p:cm>
  <p:cm authorId="7" idx="5" dt="2018-11-09T20:23:04.838">
    <p:pos x="196" y="1125"/>
    <p:text>https://www.google.com/url?sa=t&amp;rct=j&amp;q=&amp;esrc=s&amp;source=web&amp;cd=9&amp;cad=rja&amp;uact=8&amp;ved=2ahUKEwirjfnSkcjeAhWQKHwKHcGgAFsQFjAIegQIBhAC&amp;url=https%3A%2F%2Fpdfs.semanticscholar.org%2Fa4ac%2Ffd8d6ed793ef440f72944bdcd17d6460b4cf.pdf&amp;usg=AOvVaw3_LMgL6rHa1t7O3ojKI7Cg</p:text>
  </p:cm>
  <p:cm authorId="7" idx="6" dt="2018-11-09T20:25:59.058">
    <p:pos x="196" y="1225"/>
    <p:text>https://www.tutorialspoint.com/digital_communication/digital_communication_frequency_shift_keying.htm</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1-14T20:13:31.115">
    <p:pos x="6000" y="0"/>
    <p:text>Needs some photos... Maybe a lot of photos small in the bottom of EDD outreach in the past? Pls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8-11-13T18:11:44.979">
    <p:pos x="6000" y="0"/>
    <p:text>need to either modify this slide to make it more relevant to echo (not edd) or delete it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 dt="2018-11-09T19:39:40.553">
    <p:pos x="3753" y="1620"/>
    <p:text>http://uav-society.blogspot.com/2014/06/quadcopter-mechanics.html</p:text>
  </p:cm>
  <p:cm authorId="2" idx="2" dt="2018-11-09T19:39:12.532">
    <p:pos x="3665" y="135"/>
    <p:text>https://hackaday.com/2017/05/26/the-tri-rotor-drone-why-has-it-been-overlooked/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3" idx="1" dt="2018-11-15T18:37:43.213">
    <p:pos x="0" y="0"/>
    <p:text>We will use two cameras that will be placed in optimal positions for vision and balance. One will give a view directly below the Megalodon to align with the Remora, and the other will be in front of the Megalodon for automatic target object retrieval.</p:text>
  </p:cm>
  <p:cm authorId="4" idx="1" dt="2018-11-14T04:30:41.949">
    <p:pos x="6000" y="0"/>
    <p:text>Why this camera and not others, where it's gonna be placed on Megalodon</p:text>
  </p:cm>
  <p:cm authorId="5" idx="1" dt="2018-11-14T04:30:41.949">
    <p:pos x="6000" y="100"/>
    <p:text>sammy will talk about camera selection, but i agree talking about placement here will be good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3" idx="2" dt="2018-11-15T00:04:08.872">
    <p:pos x="0" y="0"/>
    <p:text>We brainstormed several ideas for different recovery systems, and this is the final design we chose to use.
We initially thought of several different kinds of claws, but decided that the biggest drawback with using a claw is that it can only pick up one object at a time. We could use multiple claws, but that would further complicate our design.
For our mission we know that we need to recover both large and small objects, so we decided to use a “broom and dustpan” system that would allow us to recover several objects at once.
The system itself is going to be mounted on the bottom of the Megalodon, underneath the electronics box.</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4" idx="2" dt="2018-11-14T01:01:29.830">
    <p:pos x="6000" y="0"/>
    <p:text>Use the slide above for reference, talk about why it's six/four motors</p:text>
  </p:cm>
  <p:cm authorId="4" idx="3" dt="2018-11-14T00:58:57.180">
    <p:pos x="6000" y="100"/>
    <p:text>Insert Decision Matrix for types of motors, if possible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5" idx="2" dt="2018-11-15T00:38:41.036">
    <p:pos x="6000" y="0"/>
    <p:text>repeated slide on purpose (the previous slide is an intermediate explanation)</p:text>
  </p:cm>
  <p:cm authorId="1" idx="2" dt="2018-11-15T16:52:34.606">
    <p:pos x="1158" y="825"/>
    <p:text>should zoom in on the part you're talking about? carps said this is hard to read</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3" dt="2018-11-15T17:28:39.432">
    <p:pos x="6000" y="0"/>
    <p:text>who made this???</p:text>
  </p:cm>
  <p:cm authorId="6" idx="1" dt="2018-11-15T17:28:39.432">
    <p:pos x="6000" y="100"/>
    <p:text>outting image in 4th period</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5" idx="3" dt="2018-11-14T05:24:42.617">
    <p:pos x="6000" y="0"/>
    <p:text>repeated slide on purpose (the previous slide is an intermediate explanation)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diamart.com/proddetail/hdpe-sheet-13454149262.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econ.info/capabilities/" TargetMode="External"/><Relationship Id="rId3" Type="http://schemas.openxmlformats.org/officeDocument/2006/relationships/hyperlink" Target="https://www.google.com/url?sa=i&amp;source=images&amp;cd=&amp;ved=2ahUKEwjJxtTlstDeAhXQ5J8KHbpdBhIQjRx6BAgBEAU&amp;url=http%3A%2F%2Fsteecon.info%2Fcapabilities%2F&amp;psig=AOvVaw0k0MsT4at-QLuXBEBC_A6_&amp;ust=1542165085284364" TargetMode="External"/><Relationship Id="rId4" Type="http://schemas.openxmlformats.org/officeDocument/2006/relationships/hyperlink" Target="https://i.pinimg.com/originals/5f/86/82/5f8682b15ece126f8f62e0a48e9fef92.jpg" TargetMode="External"/><Relationship Id="rId5" Type="http://schemas.openxmlformats.org/officeDocument/2006/relationships/hyperlink" Target="https://www.google.com/url?sa=i&amp;source=images&amp;cd=&amp;ved=2ahUKEwjynLOEtdDeAhWS0J8KHd9nBZUQjRx6BAgBEAU&amp;url=https%3A%2F%2Fwww.makerbotstore.com.br%2Fimpressora-3d-makerbot-replicator-z18&amp;psig=AOvVaw0YYoI4FL3tuPE0gqKqq7FN&amp;ust=1542165665733110"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a:t>
            </a:r>
            <a:endParaRPr/>
          </a:p>
          <a:p>
            <a:pPr indent="0" lvl="0" marL="0" rtl="0" algn="l">
              <a:spcBef>
                <a:spcPts val="0"/>
              </a:spcBef>
              <a:spcAft>
                <a:spcPts val="0"/>
              </a:spcAft>
              <a:buNone/>
            </a:pPr>
            <a:r>
              <a:t/>
            </a:r>
            <a:endParaRPr/>
          </a:p>
        </p:txBody>
      </p:sp>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5d1461bd6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5d1461bd6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t>•Be completely waterproof.</a:t>
            </a:r>
            <a:endParaRPr sz="1400"/>
          </a:p>
          <a:p>
            <a:pPr indent="0" lvl="0" marL="0" rtl="0" algn="l">
              <a:lnSpc>
                <a:spcPct val="115000"/>
              </a:lnSpc>
              <a:spcBef>
                <a:spcPts val="0"/>
              </a:spcBef>
              <a:spcAft>
                <a:spcPts val="0"/>
              </a:spcAft>
              <a:buClr>
                <a:schemeClr val="dk1"/>
              </a:buClr>
              <a:buSzPts val="1100"/>
              <a:buFont typeface="Arial"/>
              <a:buNone/>
            </a:pPr>
            <a:r>
              <a:rPr lang="en-US" sz="1400"/>
              <a:t>•Be capable of flight, in dual fluid mediums.</a:t>
            </a:r>
            <a:endParaRPr sz="1400"/>
          </a:p>
          <a:p>
            <a:pPr indent="0" lvl="0" marL="0" rtl="0" algn="l">
              <a:lnSpc>
                <a:spcPct val="115000"/>
              </a:lnSpc>
              <a:spcBef>
                <a:spcPts val="0"/>
              </a:spcBef>
              <a:spcAft>
                <a:spcPts val="0"/>
              </a:spcAft>
              <a:buClr>
                <a:schemeClr val="dk1"/>
              </a:buClr>
              <a:buSzPts val="1100"/>
              <a:buFont typeface="Arial"/>
              <a:buNone/>
            </a:pPr>
            <a:r>
              <a:rPr lang="en-US" sz="1400"/>
              <a:t>•Fly 201.9 feet in the air to the pool, locate the pool, and dive into the pool, swimming to the wreckage.</a:t>
            </a:r>
            <a:endParaRPr sz="1400"/>
          </a:p>
          <a:p>
            <a:pPr indent="0" lvl="0" marL="0" rtl="0" algn="l">
              <a:lnSpc>
                <a:spcPct val="115000"/>
              </a:lnSpc>
              <a:spcBef>
                <a:spcPts val="0"/>
              </a:spcBef>
              <a:spcAft>
                <a:spcPts val="0"/>
              </a:spcAft>
              <a:buClr>
                <a:schemeClr val="dk1"/>
              </a:buClr>
              <a:buSzPts val="1100"/>
              <a:buFont typeface="Arial"/>
              <a:buNone/>
            </a:pPr>
            <a:r>
              <a:rPr lang="en-US" sz="1400"/>
              <a:t>•Manipulate recovery articulation.</a:t>
            </a:r>
            <a:endParaRPr sz="1400"/>
          </a:p>
          <a:p>
            <a:pPr indent="0" lvl="0" marL="0" rtl="0" algn="l">
              <a:lnSpc>
                <a:spcPct val="115000"/>
              </a:lnSpc>
              <a:spcBef>
                <a:spcPts val="0"/>
              </a:spcBef>
              <a:spcAft>
                <a:spcPts val="0"/>
              </a:spcAft>
              <a:buClr>
                <a:schemeClr val="dk1"/>
              </a:buClr>
              <a:buSzPts val="1100"/>
              <a:buFont typeface="Arial"/>
              <a:buNone/>
            </a:pPr>
            <a:r>
              <a:rPr lang="en-US" sz="1400"/>
              <a:t>•Be able to detect the beacon of the Remora, and retrieve it, once the salvage operation is complete.</a:t>
            </a:r>
            <a:endParaRPr/>
          </a:p>
        </p:txBody>
      </p:sp>
      <p:sp>
        <p:nvSpPr>
          <p:cNvPr id="223" name="Google Shape;223;g45d1461bd6_0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47da3bf0a8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47da3bf0a8_1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Google Shape;1618;g47da3bf0a8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47da3bf0a8_2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47da3bf0a8_1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47da3bf0a8_15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47da3bf0a8_1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47da3bf0a8_15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47da3bf0a8_15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47da3bf0a8_15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47da3bf0a8_15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47da3bf0a8_15_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Kyle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Most of the parts for the Remora will either be purchased from Blue Robotics or Amazon. The parts that we do not buy will be made from ABS plastic which we will be ordering from Amazon.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47da3bf0a8_15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47da3bf0a8_15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Kyle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total, the Remora will cost about $1800. This however does not include the control box that we will be using to control the rov.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4" name="Shape 1704"/>
        <p:cNvGrpSpPr/>
        <p:nvPr/>
      </p:nvGrpSpPr>
      <p:grpSpPr>
        <a:xfrm>
          <a:off x="0" y="0"/>
          <a:ext cx="0" cy="0"/>
          <a:chOff x="0" y="0"/>
          <a:chExt cx="0" cy="0"/>
        </a:xfrm>
      </p:grpSpPr>
      <p:sp>
        <p:nvSpPr>
          <p:cNvPr id="1705" name="Google Shape;1705;g47da3bf0a8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47da3bf0a8_2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FIX THIS SLIDE!!! </a:t>
            </a:r>
            <a:endParaRPr/>
          </a:p>
          <a:p>
            <a:pPr indent="0" lvl="0" marL="0" rtl="0" algn="l">
              <a:spcBef>
                <a:spcPts val="0"/>
              </a:spcBef>
              <a:spcAft>
                <a:spcPts val="0"/>
              </a:spcAft>
              <a:buNone/>
            </a:pPr>
            <a:r>
              <a:rPr lang="en-US"/>
              <a:t>add projected additional costs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4" name="Shape 1714"/>
        <p:cNvGrpSpPr/>
        <p:nvPr/>
      </p:nvGrpSpPr>
      <p:grpSpPr>
        <a:xfrm>
          <a:off x="0" y="0"/>
          <a:ext cx="0" cy="0"/>
          <a:chOff x="0" y="0"/>
          <a:chExt cx="0" cy="0"/>
        </a:xfrm>
      </p:grpSpPr>
      <p:sp>
        <p:nvSpPr>
          <p:cNvPr id="1715" name="Google Shape;1715;g45d1461bd6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45d1461bd6_7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g45d1461bd6_7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Google Shape;1723;g46db35f5a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46db35f5ad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5" name="Google Shape;1725;g46db35f5ad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5d1461bd6_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5d1461bd6_2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45d1461bd6_2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Google Shape;1738;g46db35f5ad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46db35f5ad_2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0" name="Google Shape;1740;g46db35f5ad_2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g47f1ef9876_9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47f1ef9876_9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6" name="Google Shape;1756;g47f1ef9876_9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Google Shape;1762;g46fbb06b57_2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46fbb06b57_2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2" name="Shape 1772"/>
        <p:cNvGrpSpPr/>
        <p:nvPr/>
      </p:nvGrpSpPr>
      <p:grpSpPr>
        <a:xfrm>
          <a:off x="0" y="0"/>
          <a:ext cx="0" cy="0"/>
          <a:chOff x="0" y="0"/>
          <a:chExt cx="0" cy="0"/>
        </a:xfrm>
      </p:grpSpPr>
      <p:sp>
        <p:nvSpPr>
          <p:cNvPr id="1773" name="Google Shape;1773;g46fbb06b57_2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46fbb06b57_2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5" name="Google Shape;1775;g46fbb06b57_2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g46fbb06b57_2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46fbb06b57_2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3" name="Google Shape;1783;g46fbb06b57_2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7f1ef9876_3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7f1ef9876_3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47f1ef9876_3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5d1461bd6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5d1461bd6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1600"/>
              </a:spcAft>
              <a:buClr>
                <a:schemeClr val="dk1"/>
              </a:buClr>
              <a:buSzPts val="1100"/>
              <a:buFont typeface="Arial"/>
              <a:buNone/>
            </a:pPr>
            <a:r>
              <a:rPr lang="en-US" sz="1800">
                <a:solidFill>
                  <a:schemeClr val="dk2"/>
                </a:solidFill>
              </a:rPr>
              <a:t>interns will explain, what it’s going to do, what type of machine is it, not anything about the design</a:t>
            </a:r>
            <a:endParaRPr/>
          </a:p>
        </p:txBody>
      </p:sp>
      <p:sp>
        <p:nvSpPr>
          <p:cNvPr id="268" name="Google Shape;268;g45d1461bd6_0_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6fbb06b57_26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6fbb06b57_26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1600"/>
              </a:spcAft>
              <a:buClr>
                <a:schemeClr val="dk1"/>
              </a:buClr>
              <a:buSzPts val="1100"/>
              <a:buFont typeface="Arial"/>
              <a:buNone/>
            </a:pPr>
            <a:r>
              <a:rPr lang="en-US" sz="1800">
                <a:solidFill>
                  <a:schemeClr val="dk2"/>
                </a:solidFill>
              </a:rPr>
              <a:t>interns will explain, what it’s going to do, what type of machine is it, not anything about the design</a:t>
            </a:r>
            <a:endParaRPr/>
          </a:p>
        </p:txBody>
      </p:sp>
      <p:sp>
        <p:nvSpPr>
          <p:cNvPr id="281" name="Google Shape;281;g46fbb06b57_26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5d1461b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5d1461bd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Taste of CAMS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5d1461bd6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5d1461bd6_8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Mention hold questions to after. this is brief, and we will hopefully justify our decisions later</a:t>
            </a:r>
            <a:endParaRPr/>
          </a:p>
          <a:p>
            <a:pPr indent="-317500" lvl="0" marL="457200" rtl="0" algn="l">
              <a:spcBef>
                <a:spcPts val="0"/>
              </a:spcBef>
              <a:spcAft>
                <a:spcPts val="0"/>
              </a:spcAft>
              <a:buSzPts val="1400"/>
              <a:buAutoNum type="arabicPeriod"/>
            </a:pPr>
            <a:r>
              <a:rPr lang="en-US"/>
              <a:t>do the overview!</a:t>
            </a:r>
            <a:endParaRPr/>
          </a:p>
          <a:p>
            <a:pPr indent="0" lvl="0" marL="457200" rtl="0" algn="l">
              <a:spcBef>
                <a:spcPts val="0"/>
              </a:spcBef>
              <a:spcAft>
                <a:spcPts val="0"/>
              </a:spcAft>
              <a:buNone/>
            </a:pPr>
            <a:r>
              <a:rPr lang="en-US"/>
              <a:t>Michael </a:t>
            </a:r>
            <a:endParaRPr/>
          </a:p>
        </p:txBody>
      </p:sp>
      <p:sp>
        <p:nvSpPr>
          <p:cNvPr id="301" name="Google Shape;301;g45d1461bd6_8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6fbb06b57_14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6fbb06b57_14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Overview continued, the key to this design is weight and buoyancy management, trying to make life easier on the programmers (the recovery mechanism)</a:t>
            </a:r>
            <a:endParaRPr/>
          </a:p>
          <a:p>
            <a:pPr indent="-317500" lvl="0" marL="457200" rtl="0" algn="l">
              <a:spcBef>
                <a:spcPts val="0"/>
              </a:spcBef>
              <a:spcAft>
                <a:spcPts val="0"/>
              </a:spcAft>
              <a:buSzPts val="1400"/>
              <a:buAutoNum type="arabicPeriod"/>
            </a:pPr>
            <a:r>
              <a:rPr lang="en-US"/>
              <a:t>Mention the limitations and that we have several alternatives (decision matrix), we are only beginning to build a prototype so we have collected limited data form tests that will affect our design</a:t>
            </a:r>
            <a:endParaRPr/>
          </a:p>
          <a:p>
            <a:pPr indent="0" lvl="0" marL="457200" rtl="0" algn="l">
              <a:spcBef>
                <a:spcPts val="0"/>
              </a:spcBef>
              <a:spcAft>
                <a:spcPts val="0"/>
              </a:spcAft>
              <a:buNone/>
            </a:pPr>
            <a:r>
              <a:rPr lang="en-US"/>
              <a:t>Michael</a:t>
            </a:r>
            <a:endParaRPr/>
          </a:p>
        </p:txBody>
      </p:sp>
      <p:sp>
        <p:nvSpPr>
          <p:cNvPr id="316" name="Google Shape;316;g46fbb06b57_14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7f1ef9876_38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7f1ef9876_38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47f1ef9876_38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6fb2e1cde_6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6fb2e1cde_6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46fb2e1cde_6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6a0a2ba74_5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6a0a2ba74_5_2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5d1461bd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5d1461bd6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Taste of CAMS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5d1461bd6_2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5d1461bd6_2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Image is of HDPE (plastic) sheets.</a:t>
            </a:r>
            <a:endParaRPr/>
          </a:p>
          <a:p>
            <a:pPr indent="0" lvl="0" marL="0" rtl="0" algn="l">
              <a:spcBef>
                <a:spcPts val="0"/>
              </a:spcBef>
              <a:spcAft>
                <a:spcPts val="0"/>
              </a:spcAft>
              <a:buNone/>
            </a:pPr>
            <a:r>
              <a:rPr lang="en-US"/>
              <a:t>Image source: </a:t>
            </a:r>
            <a:r>
              <a:rPr lang="en-US" u="sng">
                <a:solidFill>
                  <a:schemeClr val="hlink"/>
                </a:solidFill>
                <a:hlinkClick r:id="rId2"/>
              </a:rPr>
              <a:t>https://www.indiamart.com/proddetail/hdpe-sheet-13454149262.html</a:t>
            </a:r>
            <a:endParaRPr/>
          </a:p>
          <a:p>
            <a:pPr indent="0" lvl="0" marL="0" rtl="0" algn="l">
              <a:spcBef>
                <a:spcPts val="0"/>
              </a:spcBef>
              <a:spcAft>
                <a:spcPts val="0"/>
              </a:spcAft>
              <a:buNone/>
            </a:pPr>
            <a:r>
              <a:t/>
            </a:r>
            <a:endParaRPr/>
          </a:p>
        </p:txBody>
      </p:sp>
      <p:sp>
        <p:nvSpPr>
          <p:cNvPr id="368" name="Google Shape;368;g45d1461bd6_2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5d1461bd6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5d1461bd6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Put in CAD assembly screenshot here</a:t>
            </a:r>
            <a:endParaRPr/>
          </a:p>
          <a:p>
            <a:pPr indent="0" lvl="0" marL="0" rtl="0" algn="l">
              <a:spcBef>
                <a:spcPts val="0"/>
              </a:spcBef>
              <a:spcAft>
                <a:spcPts val="0"/>
              </a:spcAft>
              <a:buNone/>
            </a:pPr>
            <a:r>
              <a:rPr lang="en-US"/>
              <a:t>Weight, durability, and melting point are the most important categories</a:t>
            </a:r>
            <a:endParaRPr/>
          </a:p>
        </p:txBody>
      </p:sp>
      <p:sp>
        <p:nvSpPr>
          <p:cNvPr id="382" name="Google Shape;382;g45d1461bd6_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5d1461bd6_5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5d1461bd6_5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45d1461bd6_5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6fbb06b57_6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6fbb06b57_6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46fbb06b57_6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7f1ef9876_27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7f1ef9876_27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brainstormed several ideas for different recovery systems, and this is the final design we chose to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initially thought of several different kinds of claws, but decided that the biggest drawback with using a claw is that it can only pick up one object at a time. We could use multiple claws, but that would further complicate our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our mission we know that we need to recover both large and small objects, so we decided to use a “broom and dustpan” system that would allow us to recover several objects at once.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system itself is going to be mounted on the bottom of the </a:t>
            </a:r>
            <a:r>
              <a:rPr lang="en-US"/>
              <a:t>Megalodon</a:t>
            </a:r>
            <a:r>
              <a:rPr lang="en-US"/>
              <a:t>, underneath the electronics box.</a:t>
            </a:r>
            <a:endParaRPr/>
          </a:p>
        </p:txBody>
      </p:sp>
      <p:sp>
        <p:nvSpPr>
          <p:cNvPr id="433" name="Google Shape;433;g47f1ef9876_27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6fbb06b57_6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6fbb06b57_6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46fbb06b57_6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5d1461bd6_5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5d1461bd6_5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45d1461bd6_5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5d1461bd6_5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5d1461bd6_5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As opposed to completely constructing a quadcopter frame from scratch, we decided to buy and assemble a commercial quadcopter frame. A commercial frame can potentially provide us greater precision, but most importantly, it can save time and money. In order to machine a carbon fiber frame ourselves, our mills would require specialized tools, potentially costing hundreds of dollars and lots of time to learn how to set up properly and prepare.</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For movement underwater, we use four T-200 Blue Robotics Brushless Motors, with motor mounts included. As opposed to buying M-200 Motors which do not contain shrouds and motor shrouds, the T-200s provide more security.</a:t>
            </a:r>
            <a:endParaRPr/>
          </a:p>
        </p:txBody>
      </p:sp>
      <p:sp>
        <p:nvSpPr>
          <p:cNvPr id="480" name="Google Shape;480;g45d1461bd6_5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5d1461bd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5d1461bd6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sz="2000"/>
              <a:t>Good Evening, my name is Jesse Leal and I am the Director of Manufacturing. </a:t>
            </a:r>
            <a:r>
              <a:rPr i="1" lang="en-US" sz="2000"/>
              <a:t>(josh introduces himself) </a:t>
            </a:r>
            <a:r>
              <a:rPr lang="en-US" sz="2000"/>
              <a:t>Tonight, we will be providing an insight in Echo Technologies’ Manufacturing procedures. </a:t>
            </a:r>
            <a:endParaRPr sz="2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6a0a2ba74_5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6a0a2ba74_5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6db35f5ad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6db35f5ad_3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a:t>Both Joshua and I are nationally certified machinists with a broad manufacturing experience. We begin our process by analyzing the 3D-modeled component’s material and features. Next, we program the 3D model into a CNC (Computer Numerical Control) program, execute the program and </a:t>
            </a:r>
            <a:r>
              <a:rPr lang="en-US" sz="2000"/>
              <a:t>manufacture</a:t>
            </a:r>
            <a:r>
              <a:rPr lang="en-US" sz="2000"/>
              <a:t> precise components. The process depicted behind me is a simplified example of manufacturing Megladon’s top frame.</a:t>
            </a:r>
            <a:endParaRPr sz="2000"/>
          </a:p>
          <a:p>
            <a:pPr indent="0" lvl="0" marL="0" rtl="0" algn="l">
              <a:spcBef>
                <a:spcPts val="0"/>
              </a:spcBef>
              <a:spcAft>
                <a:spcPts val="0"/>
              </a:spcAft>
              <a:buNone/>
            </a:pPr>
            <a:r>
              <a:t/>
            </a:r>
            <a:endParaRPr sz="1400"/>
          </a:p>
        </p:txBody>
      </p:sp>
      <p:sp>
        <p:nvSpPr>
          <p:cNvPr id="502" name="Google Shape;502;g46db35f5ad_3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7ea5a6461_13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7ea5a6461_13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i="1" lang="en-US" sz="900"/>
              <a:t>Josh- </a:t>
            </a:r>
            <a:r>
              <a:rPr i="1" lang="en-US" sz="900" strike="sngStrike"/>
              <a:t>Talk about the machines we can operate and the ones we have available to us. And if not how we will outsource to other companies.</a:t>
            </a:r>
            <a:br>
              <a:rPr lang="en-US"/>
            </a:br>
            <a:endParaRPr/>
          </a:p>
          <a:p>
            <a:pPr indent="0" lvl="0" marL="0" rtl="0" algn="l">
              <a:spcBef>
                <a:spcPts val="0"/>
              </a:spcBef>
              <a:spcAft>
                <a:spcPts val="0"/>
              </a:spcAft>
              <a:buNone/>
            </a:pPr>
            <a:r>
              <a:rPr lang="en-US"/>
              <a:t>we can use subtractive </a:t>
            </a:r>
            <a:r>
              <a:rPr lang="en-US"/>
              <a:t>manufacturing</a:t>
            </a:r>
            <a:r>
              <a:rPr lang="en-US"/>
              <a:t> for the parts that will be under more stress and for more complex parts that would require a closer eye. this can easily be done at the local machine shop on the cnc mills and lathes available. Additive manufacturing will be focused on the smaller parts that will be placed in the interior of the robot. This is a less intrusive process that can easily be done in the annex on the readily available 3d printers.</a:t>
            </a:r>
            <a:endParaRPr/>
          </a:p>
          <a:p>
            <a:pPr indent="0" lvl="0" marL="0" rtl="0" algn="l">
              <a:spcBef>
                <a:spcPts val="0"/>
              </a:spcBef>
              <a:spcAft>
                <a:spcPts val="0"/>
              </a:spcAft>
              <a:buNone/>
            </a:pPr>
            <a:r>
              <a:rPr lang="en-US"/>
              <a:t>If needed, welding or other complex procedures will be sent to other machine shops that others on our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Mill- </a:t>
            </a:r>
            <a:r>
              <a:rPr lang="en-US" u="sng">
                <a:solidFill>
                  <a:schemeClr val="hlink"/>
                </a:solidFill>
                <a:hlinkClick r:id="rId2"/>
              </a:rPr>
              <a:t>h</a:t>
            </a:r>
            <a:r>
              <a:rPr lang="en-US" u="sng">
                <a:solidFill>
                  <a:schemeClr val="hlink"/>
                </a:solidFill>
                <a:hlinkClick r:id="rId3"/>
              </a:rPr>
              <a:t>ttps://www.google.com/url?sa=i&amp;source=images&amp;cd=&amp;ved=2ahUKEwjJxtTlstDeAhXQ5J8KHbpdBhIQjRx6BAgBEAU&amp;url=http%3A%2F%2Fsteecon.info%2Fcapabilities%2F&amp;psig=AOvVaw0k0MsT4at-QLuXBEBC_A6_&amp;ust=1542165085284364</a:t>
            </a:r>
            <a:r>
              <a:rPr lang="en-US"/>
              <a:t> </a:t>
            </a:r>
            <a:endParaRPr/>
          </a:p>
          <a:p>
            <a:pPr indent="0" lvl="0" marL="0" rtl="0" algn="l">
              <a:spcBef>
                <a:spcPts val="0"/>
              </a:spcBef>
              <a:spcAft>
                <a:spcPts val="0"/>
              </a:spcAft>
              <a:buNone/>
            </a:pPr>
            <a:r>
              <a:rPr lang="en-US"/>
              <a:t>Lathe- </a:t>
            </a:r>
            <a:r>
              <a:rPr lang="en-US" u="sng">
                <a:solidFill>
                  <a:schemeClr val="hlink"/>
                </a:solidFill>
                <a:hlinkClick r:id="rId4"/>
              </a:rPr>
              <a:t>https://i.pinimg.com/originals/5f/86/82/5f8682b15ece126f8f62e0a48e9fef92.jpg</a:t>
            </a:r>
            <a:r>
              <a:rPr lang="en-US"/>
              <a:t> </a:t>
            </a:r>
            <a:endParaRPr/>
          </a:p>
          <a:p>
            <a:pPr indent="0" lvl="0" marL="0" rtl="0" algn="l">
              <a:spcBef>
                <a:spcPts val="0"/>
              </a:spcBef>
              <a:spcAft>
                <a:spcPts val="0"/>
              </a:spcAft>
              <a:buNone/>
            </a:pPr>
            <a:r>
              <a:rPr lang="en-US"/>
              <a:t>Makerbot- </a:t>
            </a:r>
            <a:r>
              <a:rPr lang="en-US" u="sng">
                <a:solidFill>
                  <a:schemeClr val="hlink"/>
                </a:solidFill>
                <a:hlinkClick r:id="rId5"/>
              </a:rPr>
              <a:t>https://www.google.com/url?sa=i&amp;source=images&amp;cd=&amp;ved=2ahUKEwjynLOEtdDeAhWS0J8KHd9nBZUQjRx6BAgBEAU&amp;url=https%3A%2F%2Fwww.makerbotstore.com.br%2Fimpressora-3d-makerbot-replicator-z18&amp;psig=AOvVaw0YYoI4FL3tuPE0gqKqq7FN&amp;ust=1542165665733110</a:t>
            </a:r>
            <a:r>
              <a:rPr lang="en-US"/>
              <a:t> </a:t>
            </a:r>
            <a:endParaRPr/>
          </a:p>
          <a:p>
            <a:pPr indent="0" lvl="0" marL="0" rtl="0" algn="l">
              <a:spcBef>
                <a:spcPts val="0"/>
              </a:spcBef>
              <a:spcAft>
                <a:spcPts val="0"/>
              </a:spcAft>
              <a:buNone/>
            </a:pPr>
            <a:r>
              <a:t/>
            </a:r>
            <a:endParaRPr/>
          </a:p>
        </p:txBody>
      </p:sp>
      <p:sp>
        <p:nvSpPr>
          <p:cNvPr id="524" name="Google Shape;524;g47ea5a6461_13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7f1ef9876_3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7f1ef9876_3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“Here we have technical drawings created on autodesk inventor illustrating parts of the quadcopter. Each part was CADed by the mechanical team and each drawing was approved by the </a:t>
            </a:r>
            <a:r>
              <a:rPr lang="en-US">
                <a:latin typeface="Times New Roman"/>
                <a:ea typeface="Times New Roman"/>
                <a:cs typeface="Times New Roman"/>
                <a:sym typeface="Times New Roman"/>
              </a:rPr>
              <a:t>quality</a:t>
            </a: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assurance</a:t>
            </a:r>
            <a:r>
              <a:rPr lang="en-US">
                <a:latin typeface="Times New Roman"/>
                <a:ea typeface="Times New Roman"/>
                <a:cs typeface="Times New Roman"/>
                <a:sym typeface="Times New Roman"/>
              </a:rPr>
              <a:t> manager.”</a:t>
            </a:r>
            <a:endParaRPr/>
          </a:p>
          <a:p>
            <a:pPr indent="0" lvl="0" marL="0" rtl="0" algn="l">
              <a:spcBef>
                <a:spcPts val="0"/>
              </a:spcBef>
              <a:spcAft>
                <a:spcPts val="0"/>
              </a:spcAft>
              <a:buNone/>
            </a:pPr>
            <a:r>
              <a:t/>
            </a:r>
            <a:endParaRPr/>
          </a:p>
        </p:txBody>
      </p:sp>
      <p:sp>
        <p:nvSpPr>
          <p:cNvPr id="541" name="Google Shape;541;g47f1ef9876_3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6fbb06b57_3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6fbb06b57_33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Taste of CAMS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47da3bf0a8_4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47da3bf0a8_4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47da3bf0a8_4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6fbb06b57_33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46fbb06b57_33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46fbb06b57_33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6fbb06b57_33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6fbb06b57_33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46fbb06b57_33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47f1ef9876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47f1ef9876_17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Taste of CAMS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46fbb06b57_33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46fbb06b57_33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46fbb06b57_33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47da3bf0a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47da3bf0a8_4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Taste of CAMS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7ea5a6461_1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7ea5a6461_1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a:t>
            </a:r>
            <a:endParaRPr/>
          </a:p>
        </p:txBody>
      </p:sp>
      <p:sp>
        <p:nvSpPr>
          <p:cNvPr id="113" name="Google Shape;113;g47ea5a6461_1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7f1ef9876_16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47f1ef9876_16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g47f1ef9876_16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47da3bf0a8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47da3bf0a8_4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Introduction: Ted</a:t>
            </a:r>
            <a:endParaRPr/>
          </a:p>
          <a:p>
            <a:pPr indent="0" lvl="0" marL="0" rtl="0" algn="l">
              <a:spcBef>
                <a:spcPts val="0"/>
              </a:spcBef>
              <a:spcAft>
                <a:spcPts val="0"/>
              </a:spcAft>
              <a:buNone/>
            </a:pPr>
            <a:r>
              <a:rPr lang="en-US"/>
              <a:t>Itohan</a:t>
            </a:r>
            <a:endParaRPr/>
          </a:p>
          <a:p>
            <a:pPr indent="0" lvl="0" marL="0" rtl="0" algn="l">
              <a:spcBef>
                <a:spcPts val="0"/>
              </a:spcBef>
              <a:spcAft>
                <a:spcPts val="0"/>
              </a:spcAft>
              <a:buNone/>
            </a:pPr>
            <a:r>
              <a:rPr lang="en-US"/>
              <a:t>Sammy</a:t>
            </a:r>
            <a:endParaRPr/>
          </a:p>
          <a:p>
            <a:pPr indent="0" lvl="0" marL="0" rtl="0" algn="l">
              <a:spcBef>
                <a:spcPts val="0"/>
              </a:spcBef>
              <a:spcAft>
                <a:spcPts val="0"/>
              </a:spcAft>
              <a:buNone/>
            </a:pPr>
            <a:r>
              <a:rPr lang="en-US"/>
              <a:t>Cynthia</a:t>
            </a:r>
            <a:endParaRPr/>
          </a:p>
          <a:p>
            <a:pPr indent="0" lvl="0" marL="0" rtl="0" algn="l">
              <a:spcBef>
                <a:spcPts val="0"/>
              </a:spcBef>
              <a:spcAft>
                <a:spcPts val="0"/>
              </a:spcAft>
              <a:buNone/>
            </a:pPr>
            <a:r>
              <a:rPr lang="en-US"/>
              <a:t>Yajaira -&gt; lead into talk about processing</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47da3bf0a8_4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47da3bf0a8_4_2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yajaira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possible question: why raspberry pi over other processors like beaglebone black / arduino</a:t>
            </a:r>
            <a:endParaRPr/>
          </a:p>
          <a:p>
            <a:pPr indent="0" lvl="0" marL="0" rtl="0" algn="l">
              <a:spcBef>
                <a:spcPts val="0"/>
              </a:spcBef>
              <a:spcAft>
                <a:spcPts val="0"/>
              </a:spcAft>
              <a:buNone/>
            </a:pPr>
            <a:r>
              <a:rPr lang="en-US"/>
              <a:t>answer: the raspberry pi is simpler to interface with than the beaglebone black and has wider documentation for different libraries. arduino doesn’t offer enough customizability / lack of vision processing capability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will be using the raspberry pi 3 model b. We chose this processor due to its fast processing speed and adaptibility.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47ea5a646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47ea5a6461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yajaira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will be using three Raspberry Pis total. The first Raspberry Pi will work in hand with the planned sensors to be used. The second Raspberry Pi will operate in a control loop, commanding the Megalodon to move. The third Raspberry Pi will be used for image processing in order to increase efficiency, given that there is a lot of data from the camera.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7ea5a646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7ea5a6461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yajaira</a:t>
            </a:r>
            <a:endParaRPr/>
          </a:p>
          <a:p>
            <a:pPr indent="0" lvl="0" marL="0" rtl="0" algn="l">
              <a:spcBef>
                <a:spcPts val="0"/>
              </a:spcBef>
              <a:spcAft>
                <a:spcPts val="0"/>
              </a:spcAft>
              <a:buNone/>
            </a:pPr>
            <a:r>
              <a:rPr lang="en-US"/>
              <a:t>Possible Question: Why a serial communication?</a:t>
            </a:r>
            <a:endParaRPr/>
          </a:p>
          <a:p>
            <a:pPr indent="0" lvl="0" marL="0" rtl="0" algn="l">
              <a:spcBef>
                <a:spcPts val="0"/>
              </a:spcBef>
              <a:spcAft>
                <a:spcPts val="0"/>
              </a:spcAft>
              <a:buNone/>
            </a:pPr>
            <a:r>
              <a:rPr lang="en-US"/>
              <a:t>Answer: We decided to use a serial communication as opposed to other pi to pi communication methods such as I2C and network cables /  micro usb because I2C increases points of failure, since we would have to add a bread board, giving us another thing to worry about. The network cables and micro usb would require an ethernet port, but we cannot do that because we are using a “diet” Raspberry Pi and removing the ethernet 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will be using a Pi serial communication  to communicate among the Raspberry pis. The communication will be programmed on Python. We will basically use the USB to TTL converter to connect the raspberry pis to a laptop. We will then install PySerial packet onto the Raspberry Pi, and then  enable serial communication by editing the config.txt, which will be opened using the Nano Directory. This is an example of the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7f1ef9876_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7f1ef9876_2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Since we have multiple sensors outputting data that our high-level code needs to process and respond by handling low-level components such as the motors, o</a:t>
            </a:r>
            <a:r>
              <a:rPr lang="en-US"/>
              <a:t>ur program is going to be processing a high amount of input/output (I/O). Thus, it’s critical t</a:t>
            </a:r>
            <a:r>
              <a:rPr lang="en-US" sz="1150">
                <a:latin typeface="Montserrat"/>
                <a:ea typeface="Montserrat"/>
                <a:cs typeface="Montserrat"/>
                <a:sym typeface="Montserrat"/>
              </a:rPr>
              <a:t>hat the program does not remain idle while waiting for certain tasks to complete. What we need in order to accomplish this is concurrency; have a process split into components that can handle our subprocesses simultaneously.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47da3bf0a8_4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7da3bf0a8_4_2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solution is instead of using synchronous I/O, where statements are executed sequentially and one by one, we’ll</a:t>
            </a:r>
            <a:r>
              <a:rPr lang="en-US"/>
              <a:t> use implement this concurrency through single-threaded asynchronous I/O. T</a:t>
            </a:r>
            <a:r>
              <a:rPr lang="en-US" sz="1150">
                <a:latin typeface="Montserrat"/>
                <a:ea typeface="Montserrat"/>
                <a:cs typeface="Montserrat"/>
                <a:sym typeface="Montserrat"/>
              </a:rPr>
              <a:t>he Python asyncIO module, which utilizes coroutines, tasks, and a main event loop to improve efficiency, offers this functionality. Unlike generators, which generate sequences of values for iteration, coroutines are generators that consume and pipe out data sent to it. The event loop, which works similarly to a central executor, iterates over tasks -- schedulers for coroutines -- in a queue and runs them. In the event that a particular coroutine calls another coroutine, the current coroutine will be suspended for a context switch; similarly, if a coroutine must execute blocking code, it will be suspended so that the event loop can run other tasks in the queue and return to it after the other tasks have finished executing. Ultimately, utilizing asyncIO allows the program to run non-blocking I/O, which will be a great benefit to the program that processes a high amount of I/O.</a:t>
            </a:r>
            <a:endParaRPr sz="1150">
              <a:latin typeface="Montserrat"/>
              <a:ea typeface="Montserrat"/>
              <a:cs typeface="Montserrat"/>
              <a:sym typeface="Montserrat"/>
            </a:endParaRPr>
          </a:p>
          <a:p>
            <a:pPr indent="0" lvl="0" marL="0" rtl="0" algn="l">
              <a:spcBef>
                <a:spcPts val="0"/>
              </a:spcBef>
              <a:spcAft>
                <a:spcPts val="0"/>
              </a:spcAft>
              <a:buNone/>
            </a:pPr>
            <a:r>
              <a:rPr lang="en-US" sz="1150">
                <a:latin typeface="Montserrat"/>
                <a:ea typeface="Montserrat"/>
                <a:cs typeface="Montserrat"/>
                <a:sym typeface="Montserrat"/>
              </a:rPr>
              <a:t>.</a:t>
            </a:r>
            <a:endParaRPr/>
          </a:p>
          <a:p>
            <a:pPr indent="0" lvl="0" marL="0" rtl="0" algn="l">
              <a:spcBef>
                <a:spcPts val="0"/>
              </a:spcBef>
              <a:spcAft>
                <a:spcPts val="0"/>
              </a:spcAft>
              <a:buNone/>
            </a:pPr>
            <a:r>
              <a:rPr lang="en-US" sz="1400"/>
              <a:t>Solution:</a:t>
            </a:r>
            <a:endParaRPr sz="1400"/>
          </a:p>
          <a:p>
            <a:pPr indent="-317500" lvl="0" marL="457200" rtl="0" algn="l">
              <a:spcBef>
                <a:spcPts val="0"/>
              </a:spcBef>
              <a:spcAft>
                <a:spcPts val="0"/>
              </a:spcAft>
              <a:buClr>
                <a:schemeClr val="dk1"/>
              </a:buClr>
              <a:buSzPts val="1400"/>
              <a:buChar char="●"/>
            </a:pPr>
            <a:r>
              <a:rPr lang="en-US" sz="1400"/>
              <a:t>Use asynchronous I/O</a:t>
            </a:r>
            <a:endParaRPr sz="1400"/>
          </a:p>
          <a:p>
            <a:pPr indent="-317500" lvl="1" marL="914400" rtl="0" algn="l">
              <a:spcBef>
                <a:spcPts val="0"/>
              </a:spcBef>
              <a:spcAft>
                <a:spcPts val="0"/>
              </a:spcAft>
              <a:buClr>
                <a:schemeClr val="dk1"/>
              </a:buClr>
              <a:buSzPts val="1400"/>
              <a:buChar char="○"/>
            </a:pPr>
            <a:r>
              <a:rPr lang="en-US" sz="1400"/>
              <a:t>Execute statements non-sequentially</a:t>
            </a:r>
            <a:endParaRPr/>
          </a:p>
          <a:p>
            <a:pPr indent="-317500" lvl="1" marL="914400" rtl="0" algn="l">
              <a:spcBef>
                <a:spcPts val="0"/>
              </a:spcBef>
              <a:spcAft>
                <a:spcPts val="0"/>
              </a:spcAft>
              <a:buClr>
                <a:schemeClr val="dk1"/>
              </a:buClr>
              <a:buSzPts val="1400"/>
              <a:buChar char="○"/>
            </a:pPr>
            <a:r>
              <a:rPr lang="en-US" sz="1400"/>
              <a:t>Coroutines</a:t>
            </a:r>
            <a:endParaRPr sz="1400"/>
          </a:p>
          <a:p>
            <a:pPr indent="-317500" lvl="2" marL="1371600" rtl="0" algn="l">
              <a:spcBef>
                <a:spcPts val="0"/>
              </a:spcBef>
              <a:spcAft>
                <a:spcPts val="0"/>
              </a:spcAft>
              <a:buClr>
                <a:schemeClr val="dk1"/>
              </a:buClr>
              <a:buSzPts val="1400"/>
              <a:buChar char="■"/>
            </a:pPr>
            <a:r>
              <a:rPr lang="en-US" sz="1400"/>
              <a:t>Similar to generators</a:t>
            </a:r>
            <a:endParaRPr sz="1400"/>
          </a:p>
          <a:p>
            <a:pPr indent="-317500" lvl="2" marL="1371600" rtl="0" algn="l">
              <a:spcBef>
                <a:spcPts val="0"/>
              </a:spcBef>
              <a:spcAft>
                <a:spcPts val="0"/>
              </a:spcAft>
              <a:buClr>
                <a:schemeClr val="dk1"/>
              </a:buClr>
              <a:buSzPts val="1400"/>
              <a:buChar char="■"/>
            </a:pPr>
            <a:r>
              <a:rPr b="1" i="1" lang="en-US" sz="1400"/>
              <a:t>Consumes data</a:t>
            </a:r>
            <a:r>
              <a:rPr b="1" lang="en-US" sz="1400"/>
              <a:t> </a:t>
            </a:r>
            <a:r>
              <a:rPr lang="en-US" sz="1400"/>
              <a:t>instead of generating; </a:t>
            </a:r>
            <a:r>
              <a:rPr b="1" lang="en-US" sz="1400"/>
              <a:t>pipes out received data</a:t>
            </a:r>
            <a:endParaRPr b="1" sz="1400"/>
          </a:p>
          <a:p>
            <a:pPr indent="-317500" lvl="2" marL="1371600" rtl="0" algn="l">
              <a:spcBef>
                <a:spcPts val="0"/>
              </a:spcBef>
              <a:spcAft>
                <a:spcPts val="0"/>
              </a:spcAft>
              <a:buClr>
                <a:schemeClr val="dk1"/>
              </a:buClr>
              <a:buSzPts val="1400"/>
              <a:buChar char="■"/>
            </a:pPr>
            <a:r>
              <a:rPr lang="en-US" sz="1400"/>
              <a:t>Can call other coroutines (results in context switch) </a:t>
            </a:r>
            <a:endParaRPr sz="1400"/>
          </a:p>
          <a:p>
            <a:pPr indent="-317500" lvl="1" marL="914400" rtl="0" algn="l">
              <a:spcBef>
                <a:spcPts val="0"/>
              </a:spcBef>
              <a:spcAft>
                <a:spcPts val="0"/>
              </a:spcAft>
              <a:buClr>
                <a:schemeClr val="dk1"/>
              </a:buClr>
              <a:buSzPts val="1400"/>
              <a:buChar char="○"/>
            </a:pPr>
            <a:r>
              <a:rPr lang="en-US" sz="1400"/>
              <a:t>Tasks</a:t>
            </a:r>
            <a:endParaRPr sz="1400"/>
          </a:p>
          <a:p>
            <a:pPr indent="-317500" lvl="2" marL="1371600" rtl="0" algn="l">
              <a:spcBef>
                <a:spcPts val="0"/>
              </a:spcBef>
              <a:spcAft>
                <a:spcPts val="0"/>
              </a:spcAft>
              <a:buClr>
                <a:schemeClr val="dk1"/>
              </a:buClr>
              <a:buSzPts val="1400"/>
              <a:buChar char="■"/>
            </a:pPr>
            <a:r>
              <a:rPr lang="en-US" sz="1400"/>
              <a:t>Schedulers for coroutines</a:t>
            </a:r>
            <a:endParaRPr sz="1400"/>
          </a:p>
          <a:p>
            <a:pPr indent="-317500" lvl="1" marL="914400" rtl="0" algn="l">
              <a:spcBef>
                <a:spcPts val="0"/>
              </a:spcBef>
              <a:spcAft>
                <a:spcPts val="0"/>
              </a:spcAft>
              <a:buClr>
                <a:schemeClr val="dk1"/>
              </a:buClr>
              <a:buSzPts val="1400"/>
              <a:buChar char="○"/>
            </a:pPr>
            <a:r>
              <a:rPr lang="en-US" sz="1400"/>
              <a:t>Event loop</a:t>
            </a:r>
            <a:endParaRPr sz="1400"/>
          </a:p>
          <a:p>
            <a:pPr indent="-317500" lvl="2" marL="1371600" rtl="0" algn="l">
              <a:spcBef>
                <a:spcPts val="0"/>
              </a:spcBef>
              <a:spcAft>
                <a:spcPts val="0"/>
              </a:spcAft>
              <a:buClr>
                <a:schemeClr val="dk1"/>
              </a:buClr>
              <a:buSzPts val="1400"/>
              <a:buChar char="■"/>
            </a:pPr>
            <a:r>
              <a:rPr lang="en-US" sz="1400"/>
              <a:t>Central executor for all tasks</a:t>
            </a:r>
            <a:endParaRPr sz="1400"/>
          </a:p>
          <a:p>
            <a:pPr indent="-317500" lvl="2" marL="1371600" rtl="0" algn="l">
              <a:spcBef>
                <a:spcPts val="0"/>
              </a:spcBef>
              <a:spcAft>
                <a:spcPts val="0"/>
              </a:spcAft>
              <a:buClr>
                <a:schemeClr val="dk1"/>
              </a:buClr>
              <a:buSzPts val="1400"/>
              <a:buChar char="■"/>
            </a:pPr>
            <a:r>
              <a:rPr lang="en-US" sz="1400"/>
              <a:t>Moves on to other tasks in queue while task w/ idle coroutine is running</a:t>
            </a:r>
            <a:endParaRPr sz="1400"/>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47ea5a6461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47ea5a6461_4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Here’s a code sample on the left and a diagram on the right to help comprehend how asyncio works. At lines 5 and 10, we define the say and stop coroutines that perform different operations after a specified delay. On line 15, we create the main event loop responsible for executing all the tasks, which we create on lines 18-23. The tasks are responsible for scheduling and running the parameter coroutines. The first task in the queue executes the coroutine that prints “hello 1” after 4 seconds. However, since the following coroutine has a shorter delay, the coroutine will pass control back to the event loop and execute the task that runs the coroutine that prints “hello 2”. Eventually, the event loop will go back to the first task and run coroutine 1 from where it left off. his is why hello 2 is printed before hello 1; the program’s asynchronous behavior allows us to run multiple subprocesses simultaneously. Similarly, since the stop() coroutine will finish execution before the say(‘hello 3’) coroutine with a delay of 6 seconds, hello 3 will never be printed because the event loop is stopped before it’s able to be printed.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47ea5a6461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47ea5a6461_4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cynthia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47ea5a646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47ea5a6461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sammy</a:t>
            </a:r>
            <a:endParaRPr/>
          </a:p>
          <a:p>
            <a:pPr indent="0" lvl="0" marL="0" rtl="0" algn="l">
              <a:lnSpc>
                <a:spcPct val="115000"/>
              </a:lnSpc>
              <a:spcBef>
                <a:spcPts val="0"/>
              </a:spcBef>
              <a:spcAft>
                <a:spcPts val="0"/>
              </a:spcAft>
              <a:buClr>
                <a:schemeClr val="dk1"/>
              </a:buClr>
              <a:buSzPts val="1100"/>
              <a:buFont typeface="Arial"/>
              <a:buNone/>
            </a:pPr>
            <a:r>
              <a:rPr lang="en-US" sz="1150">
                <a:latin typeface="Montserrat"/>
                <a:ea typeface="Montserrat"/>
                <a:cs typeface="Montserrat"/>
                <a:sym typeface="Montserrat"/>
              </a:rPr>
              <a:t>The Remora will act as a third-person camera during the Megalodon’s time underwater. A communication system will be developed such that simple open-looped commands (forwards, backwards, turning) can be sent from mission control to the Megalodon during underwater operation. The pilots will control the Megalodon to reach the general vicinity of the objects of interest. Because of challenges with real-time communication, human-piloted control will be limited. An underwater vision system to autonomously orient the Megalodon to pick up the objects of interest will then activate. </a:t>
            </a:r>
            <a:endParaRPr sz="1150">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t/>
            </a:r>
            <a:endParaRPr sz="115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50">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7ea5a6461_14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7ea5a6461_14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a:t>
            </a:r>
            <a:endParaRPr/>
          </a:p>
        </p:txBody>
      </p:sp>
      <p:sp>
        <p:nvSpPr>
          <p:cNvPr id="127" name="Google Shape;127;g47ea5a6461_14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47ea5a6461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47ea5a6461_6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sammy</a:t>
            </a:r>
            <a:br>
              <a:rPr lang="en-US"/>
            </a:br>
            <a:r>
              <a:rPr lang="en-US"/>
              <a:t>Camera will capture images, array transformation will be done, certain arrays will be periodically chosen so that it can pass through the greater bulk of image processing functions. </a:t>
            </a:r>
            <a:br>
              <a:rPr lang="en-US"/>
            </a:br>
            <a:r>
              <a:rPr lang="en-US"/>
              <a:t>Filters, Edge Detection,</a:t>
            </a:r>
            <a:r>
              <a:rPr b="1" lang="en-US"/>
              <a:t> Optimisation of the computer vision that recognise the object via Machine Learning,</a:t>
            </a:r>
            <a:r>
              <a:rPr lang="en-US"/>
              <a:t> Contour Creation, and finally Object Identification. When the object is </a:t>
            </a:r>
            <a:endParaRPr/>
          </a:p>
          <a:p>
            <a:pPr indent="0" lvl="0" marL="0" rtl="0" algn="l">
              <a:spcBef>
                <a:spcPts val="0"/>
              </a:spcBef>
              <a:spcAft>
                <a:spcPts val="0"/>
              </a:spcAft>
              <a:buNone/>
            </a:pPr>
            <a:r>
              <a:rPr lang="en-US"/>
              <a:t>identified, we will have a sufficient input, including but not limited to the angle formed between object and Megalodon.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46fb2e1cde_1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46fb2e1cde_18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sammy This is the camera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46fb2e1cde_1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46fb2e1cde_18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sammy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7f1ef9876_2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7f1ef9876_2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sammy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7ea5a646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7ea5a6461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sammy - “PID stands for Proportional Integral Derivative. u(t) is the desired output. This can be certain end variables we want for vision processing, flight control, and underwater control. Kp, Ki and Kd are PID gains, </a:t>
            </a:r>
            <a:r>
              <a:rPr lang="en-US"/>
              <a:t>(a proportion of output over input)</a:t>
            </a:r>
            <a:endParaRPr/>
          </a:p>
          <a:p>
            <a:pPr indent="0" lvl="0" marL="0" rtl="0" algn="l">
              <a:spcBef>
                <a:spcPts val="0"/>
              </a:spcBef>
              <a:spcAft>
                <a:spcPts val="0"/>
              </a:spcAft>
              <a:buNone/>
            </a:pPr>
            <a:r>
              <a:rPr lang="en-US"/>
              <a:t> - K is a constant, whereas Time Ti and Td are tuning parameters.</a:t>
            </a:r>
            <a:br>
              <a:rPr lang="en-US"/>
            </a:br>
            <a:br>
              <a:rPr lang="en-US"/>
            </a:b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7ea5a6461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7ea5a6461_6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sammy - input is raw image, </a:t>
            </a:r>
            <a:endParaRPr/>
          </a:p>
          <a:p>
            <a:pPr indent="0" lvl="0" marL="0" rtl="0" algn="l">
              <a:spcBef>
                <a:spcPts val="0"/>
              </a:spcBef>
              <a:spcAft>
                <a:spcPts val="0"/>
              </a:spcAft>
              <a:buNone/>
            </a:pPr>
            <a:r>
              <a:rPr lang="en-US"/>
              <a:t>centre of camera / frame and where object is (find the error between centre of camera and object position for angle error)</a:t>
            </a:r>
            <a:endParaRPr/>
          </a:p>
          <a:p>
            <a:pPr indent="0" lvl="0" marL="0" rtl="0" algn="l">
              <a:spcBef>
                <a:spcPts val="0"/>
              </a:spcBef>
              <a:spcAft>
                <a:spcPts val="0"/>
              </a:spcAft>
              <a:buNone/>
            </a:pPr>
            <a:r>
              <a:rPr lang="en-US"/>
              <a:t>output is the speed of the rotor.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sz="1400">
                <a:latin typeface="Proxima Nova"/>
                <a:ea typeface="Proxima Nova"/>
                <a:cs typeface="Proxima Nova"/>
                <a:sym typeface="Proxima Nova"/>
              </a:rPr>
              <a:t>Underwater: PID Megalodon</a:t>
            </a:r>
            <a:endParaRPr sz="14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br>
              <a:rPr lang="en-US" sz="1400">
                <a:latin typeface="Proxima Nova"/>
                <a:ea typeface="Proxima Nova"/>
                <a:cs typeface="Proxima Nova"/>
                <a:sym typeface="Proxima Nova"/>
              </a:rPr>
            </a:br>
            <a:r>
              <a:rPr lang="en-US" sz="1400">
                <a:latin typeface="Proxima Nova"/>
                <a:ea typeface="Proxima Nova"/>
                <a:cs typeface="Proxima Nova"/>
                <a:sym typeface="Proxima Nova"/>
              </a:rPr>
              <a:t>make algo that turns motors for underwater motion. PID Solves for the right motion.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46fb2e1cde_10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46fb2e1cde_10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sammy This is the combined diagram of the image processing and underwater motion control</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47da3bf0a8_4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47da3bf0a8_4_4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our control diagram for flight. It displays the inputs and outputs for each block in our control system.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47ea5a646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47ea5a6461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section on the left represents code that we run before the mission. Here we have our trajectory generator, which will calculate a minimal-snap path for the aerial subsystem of the Megalodon to follow. </a:t>
            </a:r>
            <a:r>
              <a:rPr lang="en-US"/>
              <a:t>Snap is the fourth derivative of position, and we want to minimize it to smooth out our flight motion and ensure the feasibility of following it accurately. </a:t>
            </a:r>
            <a:r>
              <a:rPr lang="en-US"/>
              <a:t>The trajectory will store points that </a:t>
            </a:r>
            <a:r>
              <a:rPr lang="en-US"/>
              <a:t>contain the Megalodon’s theoretical 3D position, velocity and acceleration</a:t>
            </a:r>
            <a:r>
              <a:rPr lang="en-US"/>
              <a:t> at intervals of 50 milliseconds throughout the motion.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section on the right contains the hardware portion of the Megalodon. The plant represents the Megalodon vehicle as a whole. As you can see we have the four desired angular velocities for each rotor going into the plant. We also have our sensor stack feeding measurements back into the control loop.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middle section contains the bulk of the software that will run real-time on the Megalodon. The following slides will illustrate the details of each block.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47da3bf0a8_4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47da3bf0a8_4_5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Up first, we have our position controller. We can see that the position controller actually manipulates angles. You can see pitch and roll here as outputs. This is because quadrotor dynamics work such that we achieve translational motion by tilting the vehicle.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6a0a2ba74_5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6a0a2ba74_5_2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47da3bf0a8_4_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7da3bf0a8_4_5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position controller takes a trajectory point from the precalculated trajectory. Our target trajectory point will be the next closest trajectory point to our current estimated position. We will then pull </a:t>
            </a:r>
            <a:r>
              <a:rPr lang="en-US"/>
              <a:t>the planned 3D velocity and acceleration vectors associated with that</a:t>
            </a:r>
            <a:r>
              <a:rPr lang="en-US"/>
              <a:t> target trajectory point.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will input values from the target trajectory point and our current state estimates into a PID on position, shown in the top equation. The PID will output a desired acceleration vector for the Megalodon’s center of mass. With the desired acceleration vector, we can then use this next set of three equations to calculate the necessary roll, pitch, and overall thrust force needed to move the Megalodon to the next target trajectory point. The yaw from the trajectory will remain unmodified. The orientation information will be passed to the attitude controller, and the desired thrust force will be passed directly to the system model. </a:t>
            </a:r>
            <a:endParaRPr/>
          </a:p>
        </p:txBody>
      </p:sp>
      <p:sp>
        <p:nvSpPr>
          <p:cNvPr id="914" name="Google Shape;914;g47da3bf0a8_4_5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47da3bf0a8_4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47da3bf0a8_4_4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Next up, our attitude controller will run at 200 Hz. This is responsible for making sure the Megalodon stays in a controlled orientation.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47da3bf0a8_4_7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7da3bf0a8_4_7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br>
              <a:rPr lang="en-US"/>
            </a:br>
            <a:endParaRPr/>
          </a:p>
          <a:p>
            <a:pPr indent="0" lvl="0" marL="0" rtl="0" algn="l">
              <a:spcBef>
                <a:spcPts val="0"/>
              </a:spcBef>
              <a:spcAft>
                <a:spcPts val="0"/>
              </a:spcAft>
              <a:buNone/>
            </a:pPr>
            <a:r>
              <a:rPr lang="en-US"/>
              <a:t>Here, you can see that we take the desired orientation from the position controller as input. We also take a state estimate of our orientation, but we use a different representation called a quaternion. </a:t>
            </a:r>
            <a:endParaRPr/>
          </a:p>
        </p:txBody>
      </p:sp>
      <p:sp>
        <p:nvSpPr>
          <p:cNvPr id="956" name="Google Shape;956;g47da3bf0a8_4_7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46fbb06b57_2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46fbb06b57_2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ted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So why do we suddenly introduce this new orientation representation called a quaternion? Well, there’s a problem with the yaw, pitch, roll format, which is formally known as the Euler angle representation. This problem is gimbal lock. To understand gimbal lock, we can visualize Euler angles as these rings of possible rotation. In this illustration, the yaw is the blue ring, the pitch is the red ring, and the roll is the green ring. Gimbal lock occurs when rings of rotation align. In this example, the yaw and roll align. If the vehicle starts spinning in that shared ring, we lose track of one of those degrees of freedom. It becomes impossible to regain the lost degree of freedom and reorient ourselves. Quaternions solve this problem.</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46fb2e1cde_7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46fb2e1cde_7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ted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So why do we suddenly introduce this new orientation representation called a quaternion? Well, there’s a problem with the yaw, pitch, roll format, which is formally known as the Euler angle representation. This problem is gimbal lock. To understand gimbal lock, we can visualize Euler angles as these rings of possible rotation. In this illustration, the yaw is the blue ring, the pitch is the red ring, and the roll is the green ring. Gimbal lock occurs when rings of rotation align. In this example, the yaw and roll align. If the vehicle starts spinning in that shared ring, we lose track of one of those degrees of freedom. It becomes impossible to regain the lost degree of freedom and reorient ourselves. Quaternions solve this problem.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46fb2e1cde_7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46fb2e1cde_74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ted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So why do we suddenly introduce this new orientation representation called a quaternion? Well, there’s a problem with the yaw, pitch, roll format, which is formally known as the Euler angle representation. This problem is gimbal lock. To understand gimbal lock, we can visualize Euler angles as these rings of possible rotation. In this illustration, the yaw is the blue ring, the pitch is the red ring, and the roll is the green ring. Gimbal lock occurs when rings of rotation align. In this example, the yaw and roll align. If the vehicle starts spinning in that shared ring, we lose track of one of those degrees of freedom. It becomes impossible to regain the lost degree of freedom and reorient ourselves. Quaternions solve this problem.</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46fbb06b57_2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46fbb06b57_21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br>
              <a:rPr lang="en-US"/>
            </a:br>
            <a:endParaRPr/>
          </a:p>
          <a:p>
            <a:pPr indent="0" lvl="0" marL="0" rtl="0" algn="l">
              <a:spcBef>
                <a:spcPts val="0"/>
              </a:spcBef>
              <a:spcAft>
                <a:spcPts val="0"/>
              </a:spcAft>
              <a:buNone/>
            </a:pPr>
            <a:r>
              <a:rPr lang="en-US"/>
              <a:t>Quaternions, denoted as q, are represented by 4 elements, as shown in the top two equations. Quaternion multiplication is done by taking the Kronecker product. We will transform the orientation input from the position controller into quaternion form, which will be denoted as qref</a:t>
            </a:r>
            <a:r>
              <a:rPr lang="en-US"/>
              <a:t>. qm is the our current orientation as determined from the state estimator. To calculate the error to feed into a feedback loop, we will multiply qref by the conjugate transpose of qm. We are using a P controller to output desired torque along each axis. This will feed into the system model, along with a nominal thrust value to maintain the Megalodon’s height.</a:t>
            </a:r>
            <a:endParaRPr/>
          </a:p>
        </p:txBody>
      </p:sp>
      <p:sp>
        <p:nvSpPr>
          <p:cNvPr id="1032" name="Google Shape;1032;g46fbb06b57_21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47da3bf0a8_4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47da3bf0a8_4_4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will explain how our system model calculates desired angular velocities for each rotor from the desired thrust and torque of the entire vehicle frame.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47da3bf0a8_4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47da3bf0a8_4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basis of our model of the quadrotor are the top two equations here. There is a quadratic relationship between the thrust provided by a single rotor and the angular velocity we are spinning the rotor at. There is also a quadratic relationship between the torque provided by a single rotor and the speed we are spinning the rotor at. We will empirically determine the thrust constant cT and the torque constant cQ. The final equation relates the angular velocity of each rotor to the overall vehicle thrust force and torque. We can manipulate this equation to solve for angular velocities. So, using the inputs from the position controller and attitude controller, we can calculate a command angular velocity to send to each motor. </a:t>
            </a:r>
            <a:endParaRPr/>
          </a:p>
        </p:txBody>
      </p:sp>
      <p:sp>
        <p:nvSpPr>
          <p:cNvPr id="1074" name="Google Shape;1074;g47da3bf0a8_4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47da3bf0a8_4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47da3bf0a8_4_6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Hi, everyone! My name is Itohan Ero and I am Deputy Director of Programming. So now, </a:t>
            </a:r>
            <a:r>
              <a:rPr lang="en-US"/>
              <a:t>we will move into the hardware section of the control loop.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6a0a2ba74_5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6a0a2ba74_5_5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DPMS introduce themselves, cat + celia</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7da3bf0a8_4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47da3bf0a8_4_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None/>
            </a:pPr>
            <a:r>
              <a:rPr lang="en-US"/>
              <a:t>We will be using an Inertial measurement unit called the Adafruit to give data about temperature and gravitational force. but we will focus on is the values given about absolute orientation, angular velocity, and linear and </a:t>
            </a:r>
            <a:r>
              <a:rPr lang="en-US"/>
              <a:t>angular</a:t>
            </a:r>
            <a:r>
              <a:rPr lang="en-US"/>
              <a:t> acceleration. The bottom picture shows the IMU and the top unit shows the ability of the sensor to give live data about the orientation of the robot.</a:t>
            </a:r>
            <a:endParaRPr/>
          </a:p>
          <a:p>
            <a:pPr indent="457200" lvl="0" marL="0" rtl="0" algn="l">
              <a:lnSpc>
                <a:spcPct val="115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47f1ef9876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47f1ef9876_1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Clr>
                <a:schemeClr val="dk1"/>
              </a:buClr>
              <a:buSzPts val="1100"/>
              <a:buFont typeface="Arial"/>
              <a:buNone/>
            </a:pPr>
            <a:r>
              <a:t/>
            </a:r>
            <a:endParaRPr sz="1150"/>
          </a:p>
          <a:p>
            <a:pPr indent="0" lvl="0" marL="0" rtl="0" algn="l">
              <a:spcBef>
                <a:spcPts val="0"/>
              </a:spcBef>
              <a:spcAft>
                <a:spcPts val="0"/>
              </a:spcAft>
              <a:buClr>
                <a:schemeClr val="dk1"/>
              </a:buClr>
              <a:buSzPts val="1100"/>
              <a:buFont typeface="Arial"/>
              <a:buNone/>
            </a:pPr>
            <a:r>
              <a:rPr lang="en-US" sz="1150"/>
              <a:t>the other sensor will be a pressure sensor called the Bar02. So this sensor can give signals up to 10 meter deep and has a high water dept resolution of 10m and an air pressure resolution of 13cm. the pressure sensor and imu has some amount of uncertainty and we want our values to be as accurate as possible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7da3bf0a8_4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47da3bf0a8_4_6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data from the sensors is given to the state estimator</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7da3bf0a8_4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47da3bf0a8_4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None/>
            </a:pPr>
            <a:r>
              <a:rPr lang="en-US"/>
              <a:t>why are we choosing to use kalman filter for only linear position, agular position, and velocity??</a:t>
            </a:r>
            <a:endParaRPr/>
          </a:p>
          <a:p>
            <a:pPr indent="0" lvl="0" marL="0" rtl="0" algn="l">
              <a:spcBef>
                <a:spcPts val="0"/>
              </a:spcBef>
              <a:spcAft>
                <a:spcPts val="0"/>
              </a:spcAft>
              <a:buNone/>
            </a:pPr>
            <a:r>
              <a:rPr lang="en-US"/>
              <a:t>why did we choose the kalman filter?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I have researched different filters to use and decided on the Kalman Filter because it provides estimates quickly and it’s easier to implement into our program.We will be using the Kalman filter for linear and angular position and angular velocity. The goal of the Kalman filter is to create estimates based on the measured values through the iterative process the estimates get closer to the “actual” value.</a:t>
            </a:r>
            <a:endParaRPr sz="1150">
              <a:latin typeface="Montserrat"/>
              <a:ea typeface="Montserrat"/>
              <a:cs typeface="Montserrat"/>
              <a:sym typeface="Montserra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6fb2e1cde_6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46fb2e1cde_62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None/>
            </a:pPr>
            <a:r>
              <a:rPr lang="en-US"/>
              <a:t>So first a measuremnt from the sensors is taken. And the kalman gain calculates the error in the measurement and the orginal error of the sensors used (this is the error from the previous sensors that I described) ---&gt; click for the equation. So to calculate it top part is estimate, r is error of measurement. Kalman gain gives us the error in the estimate vs the error in the data.This is a value between 0 and 1. This helps us determine which measurement is of importance for future estimate calculatons.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46fb2e1cde_6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46fb2e1cde_62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None/>
            </a:pPr>
            <a:r>
              <a:t/>
            </a:r>
            <a:endParaRPr sz="1150">
              <a:latin typeface="Montserrat"/>
              <a:ea typeface="Montserrat"/>
              <a:cs typeface="Montserrat"/>
              <a:sym typeface="Montserrat"/>
            </a:endParaRPr>
          </a:p>
          <a:p>
            <a:pPr indent="0" lvl="0" marL="0" rtl="0" algn="l">
              <a:spcBef>
                <a:spcPts val="0"/>
              </a:spcBef>
              <a:spcAft>
                <a:spcPts val="0"/>
              </a:spcAft>
              <a:buNone/>
            </a:pPr>
            <a:r>
              <a:rPr lang="en-US" sz="1150">
                <a:latin typeface="Montserrat"/>
                <a:ea typeface="Montserrat"/>
                <a:cs typeface="Montserrat"/>
                <a:sym typeface="Montserrat"/>
              </a:rPr>
              <a:t>So the next step is to figure out the new estimate by muultipying the measurement from the data by the Kalman gain.</a:t>
            </a:r>
            <a:endParaRPr sz="1150">
              <a:latin typeface="Montserrat"/>
              <a:ea typeface="Montserrat"/>
              <a:cs typeface="Montserrat"/>
              <a:sym typeface="Montserrat"/>
            </a:endParaRPr>
          </a:p>
          <a:p>
            <a:pPr indent="0" lvl="0" marL="0" rtl="0" algn="l">
              <a:spcBef>
                <a:spcPts val="0"/>
              </a:spcBef>
              <a:spcAft>
                <a:spcPts val="0"/>
              </a:spcAft>
              <a:buNone/>
            </a:pPr>
            <a:r>
              <a:t/>
            </a:r>
            <a:endParaRPr sz="1150">
              <a:latin typeface="Montserrat"/>
              <a:ea typeface="Montserrat"/>
              <a:cs typeface="Montserrat"/>
              <a:sym typeface="Montserra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46fb2e1cde_6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46fb2e1cde_62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None/>
            </a:pPr>
            <a:r>
              <a:t/>
            </a:r>
            <a:endParaRPr sz="1150">
              <a:latin typeface="Montserrat"/>
              <a:ea typeface="Montserrat"/>
              <a:cs typeface="Montserrat"/>
              <a:sym typeface="Montserrat"/>
            </a:endParaRPr>
          </a:p>
          <a:p>
            <a:pPr indent="0" lvl="0" marL="0" rtl="0" algn="l">
              <a:spcBef>
                <a:spcPts val="0"/>
              </a:spcBef>
              <a:spcAft>
                <a:spcPts val="0"/>
              </a:spcAft>
              <a:buNone/>
            </a:pPr>
            <a:r>
              <a:rPr lang="en-US" sz="1150">
                <a:latin typeface="Montserrat"/>
                <a:ea typeface="Montserrat"/>
                <a:cs typeface="Montserrat"/>
                <a:sym typeface="Montserrat"/>
              </a:rPr>
              <a:t>Finally we need to figure out the new error in the new estimate.  This is done by subtracting the kalman gain from 1 and </a:t>
            </a:r>
            <a:r>
              <a:rPr lang="en-US" sz="1150">
                <a:latin typeface="Montserrat"/>
                <a:ea typeface="Montserrat"/>
                <a:cs typeface="Montserrat"/>
                <a:sym typeface="Montserrat"/>
              </a:rPr>
              <a:t>multiplying</a:t>
            </a:r>
            <a:r>
              <a:rPr lang="en-US" sz="1150">
                <a:latin typeface="Montserrat"/>
                <a:ea typeface="Montserrat"/>
                <a:cs typeface="Montserrat"/>
                <a:sym typeface="Montserrat"/>
              </a:rPr>
              <a:t> by the previous estimate. </a:t>
            </a:r>
            <a:endParaRPr sz="1150">
              <a:latin typeface="Montserrat"/>
              <a:ea typeface="Montserrat"/>
              <a:cs typeface="Montserrat"/>
              <a:sym typeface="Montserra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46fb2e1cde_6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46fb2e1cde_62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None/>
            </a:pPr>
            <a:r>
              <a:rPr lang="en-US"/>
              <a:t>this closes the iterative loop of the processs</a:t>
            </a:r>
            <a:endParaRPr sz="1150">
              <a:latin typeface="Montserrat"/>
              <a:ea typeface="Montserrat"/>
              <a:cs typeface="Montserrat"/>
              <a:sym typeface="Montserra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7da3bf0a8_4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47da3bf0a8_4_7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itohan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The state estimator closes the loop by feeding our current estimated states to the position controller and attitude controller.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6fbb06b57_2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46fbb06b57_21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There is also a red line drawn to our trajectory planner in case we want to try adaptable trajectory generation on the fly in the future. But, we haven’t quite figured out how that’s going to work so we’ll just end it here. So that’s the fundamental control loop for flight. We call this the trajectory following flight control mode.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can modify a few blocks at the “ends” of the loop based on our needs. For example, we can substitute a vision algorithm in place of the precalculated trajectory to create a vision targeting flight control mode. Since the vision algorithm would output the same values (desired position and orientation) as the trajectory points, we can directly substitute the blocks to completely change our control mode while keeping the fundamental loop the same.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5d1461bd6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5d1461bd6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45d1461bd6_0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47da3bf0a8_4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47da3bf0a8_4_5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of the other main control modes we know we’ll be using is hover control mode. Here, we completely take out the position control component and input zero pitch and roll into the attitude controller. This control mode will be used to remain stationary in the air while waiting for other parts of the mission to be completed, to turn in a place to a desired yaw angle, or to regain stability after an aggressive flight sequence.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g45d1461bd6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45d1461bd6_1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Kaitlyn</a:t>
            </a:r>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7f1ef9876_8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47f1ef9876_8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Kaitlyn </a:t>
            </a:r>
            <a:endParaRPr/>
          </a:p>
        </p:txBody>
      </p:sp>
      <p:sp>
        <p:nvSpPr>
          <p:cNvPr id="1293" name="Google Shape;1293;g47f1ef9876_8_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46fbb06b57_5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46fbb06b57_5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Shohan</a:t>
            </a:r>
            <a:endParaRPr/>
          </a:p>
        </p:txBody>
      </p:sp>
      <p:sp>
        <p:nvSpPr>
          <p:cNvPr id="1308" name="Google Shape;1308;g46fbb06b57_5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47f1ef9876_38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47f1ef9876_38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Sean</a:t>
            </a:r>
            <a:endParaRPr/>
          </a:p>
        </p:txBody>
      </p:sp>
      <p:sp>
        <p:nvSpPr>
          <p:cNvPr id="1323" name="Google Shape;1323;g47f1ef9876_38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47f1ef9876_38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47f1ef9876_38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Giannka</a:t>
            </a:r>
            <a:endParaRPr/>
          </a:p>
        </p:txBody>
      </p:sp>
      <p:sp>
        <p:nvSpPr>
          <p:cNvPr id="1338" name="Google Shape;1338;g47f1ef9876_38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Google Shape;1398;g47f1ef9876_38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47f1ef9876_38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Silas</a:t>
            </a:r>
            <a:endParaRPr/>
          </a:p>
        </p:txBody>
      </p:sp>
      <p:sp>
        <p:nvSpPr>
          <p:cNvPr id="1400" name="Google Shape;1400;g47f1ef9876_38_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46fbb06b57_27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46fbb06b57_27_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Silas/Tommy</a:t>
            </a:r>
            <a:endParaRPr/>
          </a:p>
        </p:txBody>
      </p:sp>
      <p:sp>
        <p:nvSpPr>
          <p:cNvPr id="1415" name="Google Shape;1415;g46fbb06b57_27_1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47f1ef9876_38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47f1ef9876_38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Kira</a:t>
            </a:r>
            <a:endParaRPr/>
          </a:p>
        </p:txBody>
      </p:sp>
      <p:sp>
        <p:nvSpPr>
          <p:cNvPr id="1430" name="Google Shape;1430;g47f1ef9876_38_1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47f1ef9876_8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47f1ef9876_8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Ashley</a:t>
            </a:r>
            <a:r>
              <a:rPr lang="en-US" sz="1800">
                <a:solidFill>
                  <a:schemeClr val="dk2"/>
                </a:solidFill>
                <a:latin typeface="Proxima Nova"/>
                <a:ea typeface="Proxima Nova"/>
                <a:cs typeface="Proxima Nova"/>
                <a:sym typeface="Proxima Nova"/>
              </a:rPr>
              <a:t>Visible from a half mile away</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US" sz="1800">
                <a:solidFill>
                  <a:schemeClr val="dk2"/>
                </a:solidFill>
                <a:latin typeface="Proxima Nova"/>
                <a:ea typeface="Proxima Nova"/>
                <a:cs typeface="Proxima Nova"/>
                <a:sym typeface="Proxima Nova"/>
              </a:rPr>
              <a:t>100hr batt life</a:t>
            </a:r>
            <a:endParaRPr sz="1800">
              <a:solidFill>
                <a:schemeClr val="dk2"/>
              </a:solidFill>
              <a:latin typeface="Proxima Nova"/>
              <a:ea typeface="Proxima Nova"/>
              <a:cs typeface="Proxima Nova"/>
              <a:sym typeface="Proxima Nova"/>
            </a:endParaRPr>
          </a:p>
        </p:txBody>
      </p:sp>
      <p:sp>
        <p:nvSpPr>
          <p:cNvPr id="1445" name="Google Shape;1445;g47f1ef9876_8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7f534017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7f5340175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brad</a:t>
            </a:r>
            <a:endParaRPr/>
          </a:p>
        </p:txBody>
      </p:sp>
      <p:sp>
        <p:nvSpPr>
          <p:cNvPr id="209" name="Google Shape;209;g47f5340175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g47f1ef987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47f1ef9876_9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Taste of CAMS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45d1461bd6_1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45d1461bd6_1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7" name="Google Shape;1467;g45d1461bd6_1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0" name="Shape 1480"/>
        <p:cNvGrpSpPr/>
        <p:nvPr/>
      </p:nvGrpSpPr>
      <p:grpSpPr>
        <a:xfrm>
          <a:off x="0" y="0"/>
          <a:ext cx="0" cy="0"/>
          <a:chOff x="0" y="0"/>
          <a:chExt cx="0" cy="0"/>
        </a:xfrm>
      </p:grpSpPr>
      <p:sp>
        <p:nvSpPr>
          <p:cNvPr id="1481" name="Google Shape;1481;g46fb2e1cde_8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46fb2e1cde_8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3" name="Google Shape;1483;g46fb2e1cde_8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7" name="Shape 1507"/>
        <p:cNvGrpSpPr/>
        <p:nvPr/>
      </p:nvGrpSpPr>
      <p:grpSpPr>
        <a:xfrm>
          <a:off x="0" y="0"/>
          <a:ext cx="0" cy="0"/>
          <a:chOff x="0" y="0"/>
          <a:chExt cx="0" cy="0"/>
        </a:xfrm>
      </p:grpSpPr>
      <p:sp>
        <p:nvSpPr>
          <p:cNvPr id="1508" name="Google Shape;1508;g47f1ef9876_8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47f1ef9876_8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Talk about the motor rig first (stand in front of the gif). Then talk about the drone bench.</a:t>
            </a:r>
            <a:endParaRPr/>
          </a:p>
        </p:txBody>
      </p:sp>
      <p:sp>
        <p:nvSpPr>
          <p:cNvPr id="1510" name="Google Shape;1510;g47f1ef9876_8_1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45d1461bd6_1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45d1461bd6_1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US" sz="1800"/>
              <a:t>Underwater acoustic communication (sound)</a:t>
            </a:r>
            <a:endParaRPr sz="1800"/>
          </a:p>
          <a:p>
            <a:pPr indent="-317500" lvl="1" marL="1371600" rtl="0" algn="l">
              <a:lnSpc>
                <a:spcPct val="115000"/>
              </a:lnSpc>
              <a:spcBef>
                <a:spcPts val="0"/>
              </a:spcBef>
              <a:spcAft>
                <a:spcPts val="0"/>
              </a:spcAft>
              <a:buClr>
                <a:schemeClr val="dk1"/>
              </a:buClr>
              <a:buSzPts val="1400"/>
              <a:buChar char="○"/>
            </a:pPr>
            <a:r>
              <a:rPr lang="en-US" sz="1400"/>
              <a:t>Piezoelectric transducer</a:t>
            </a:r>
            <a:endParaRPr sz="1400"/>
          </a:p>
          <a:p>
            <a:pPr indent="-342900" lvl="0" marL="457200" rtl="0" algn="l">
              <a:lnSpc>
                <a:spcPct val="115000"/>
              </a:lnSpc>
              <a:spcBef>
                <a:spcPts val="0"/>
              </a:spcBef>
              <a:spcAft>
                <a:spcPts val="0"/>
              </a:spcAft>
              <a:buClr>
                <a:schemeClr val="dk1"/>
              </a:buClr>
              <a:buSzPts val="1800"/>
              <a:buChar char="●"/>
            </a:pPr>
            <a:r>
              <a:rPr lang="en-US" sz="1800"/>
              <a:t>In-air Communication</a:t>
            </a:r>
            <a:endParaRPr sz="1800"/>
          </a:p>
          <a:p>
            <a:pPr indent="-317500" lvl="1" marL="1371600" rtl="0" algn="l">
              <a:lnSpc>
                <a:spcPct val="115000"/>
              </a:lnSpc>
              <a:spcBef>
                <a:spcPts val="0"/>
              </a:spcBef>
              <a:spcAft>
                <a:spcPts val="0"/>
              </a:spcAft>
              <a:buClr>
                <a:schemeClr val="dk1"/>
              </a:buClr>
              <a:buSzPts val="1400"/>
              <a:buChar char="○"/>
            </a:pPr>
            <a:r>
              <a:rPr lang="en-US" sz="1400"/>
              <a:t>Radio-controlled, 2.4GHz</a:t>
            </a:r>
            <a:endParaRPr sz="1400"/>
          </a:p>
          <a:p>
            <a:pPr indent="-317500" lvl="1" marL="1371600" rtl="0" algn="l">
              <a:lnSpc>
                <a:spcPct val="115000"/>
              </a:lnSpc>
              <a:spcBef>
                <a:spcPts val="0"/>
              </a:spcBef>
              <a:spcAft>
                <a:spcPts val="0"/>
              </a:spcAft>
              <a:buClr>
                <a:schemeClr val="dk1"/>
              </a:buClr>
              <a:buSzPts val="1400"/>
              <a:buChar char="○"/>
            </a:pPr>
            <a:r>
              <a:rPr lang="en-US" sz="1400"/>
              <a:t>Camera feed is 5.8GHz</a:t>
            </a:r>
            <a:endParaRPr sz="1400"/>
          </a:p>
          <a:p>
            <a:pPr indent="0" lvl="0" marL="1371600" rtl="0" algn="l">
              <a:lnSpc>
                <a:spcPct val="115000"/>
              </a:lnSpc>
              <a:spcBef>
                <a:spcPts val="1600"/>
              </a:spcBef>
              <a:spcAft>
                <a:spcPts val="0"/>
              </a:spcAft>
              <a:buClr>
                <a:schemeClr val="dk1"/>
              </a:buClr>
              <a:buSzPts val="1100"/>
              <a:buFont typeface="Arial"/>
              <a:buNone/>
            </a:pPr>
            <a:r>
              <a:t/>
            </a:r>
            <a:endParaRPr sz="1800"/>
          </a:p>
          <a:p>
            <a:pPr indent="0" lvl="0" marL="0" rtl="0" algn="l">
              <a:spcBef>
                <a:spcPts val="1600"/>
              </a:spcBef>
              <a:spcAft>
                <a:spcPts val="0"/>
              </a:spcAft>
              <a:buNone/>
            </a:pPr>
            <a:r>
              <a:t/>
            </a:r>
            <a:endParaRPr/>
          </a:p>
        </p:txBody>
      </p:sp>
      <p:sp>
        <p:nvSpPr>
          <p:cNvPr id="1522" name="Google Shape;1522;g45d1461bd6_1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47f1ef9876_4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47f1ef9876_4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All parts manufactured are remeasured (dial caliper or other precision instruments)</a:t>
            </a:r>
            <a:endParaRPr/>
          </a:p>
          <a:p>
            <a:pPr indent="0" lvl="0" marL="0" rtl="0" algn="l">
              <a:spcBef>
                <a:spcPts val="0"/>
              </a:spcBef>
              <a:spcAft>
                <a:spcPts val="0"/>
              </a:spcAft>
              <a:buClr>
                <a:schemeClr val="dk1"/>
              </a:buClr>
              <a:buSzPts val="1100"/>
              <a:buFont typeface="Arial"/>
              <a:buNone/>
            </a:pPr>
            <a:r>
              <a:rPr lang="en-US"/>
              <a:t>A pull test is conducted on crimped wires using a gage and pliers. (60 lbs)</a:t>
            </a:r>
            <a:endParaRPr/>
          </a:p>
          <a:p>
            <a:pPr indent="0" lvl="0" marL="0" rtl="0" algn="l">
              <a:spcBef>
                <a:spcPts val="0"/>
              </a:spcBef>
              <a:spcAft>
                <a:spcPts val="0"/>
              </a:spcAft>
              <a:buClr>
                <a:schemeClr val="dk1"/>
              </a:buClr>
              <a:buSzPts val="1100"/>
              <a:buFont typeface="Arial"/>
              <a:buNone/>
            </a:pPr>
            <a:r>
              <a:rPr lang="en-US"/>
              <a:t>All technical data packages produced must be approved for proper dimensioning, GD&amp;T standards, and tolerances.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45" name="Google Shape;1545;g47f1ef9876_4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46db35f5a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46db35f5ad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7" name="Google Shape;1557;g46db35f5ad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45d1461bd6_9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45d1461bd6_9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3" name="Google Shape;1573;g45d1461bd6_9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Google Shape;1579;g47da3bf0a8_15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47da3bf0a8_15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1" name="Google Shape;1581;g47da3bf0a8_15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47da3bf0a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47da3bf0a8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open PO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3"/>
          <p:cNvSpPr txBox="1"/>
          <p:nvPr>
            <p:ph idx="1" type="body"/>
          </p:nvPr>
        </p:nvSpPr>
        <p:spPr>
          <a:xfrm>
            <a:off x="2879812" y="1923678"/>
            <a:ext cx="3384300" cy="1048200"/>
          </a:xfrm>
          <a:prstGeom prst="rect">
            <a:avLst/>
          </a:prstGeom>
          <a:noFill/>
          <a:ln>
            <a:noFill/>
          </a:ln>
        </p:spPr>
        <p:txBody>
          <a:bodyPr anchorCtr="0" anchor="ctr" bIns="45700" lIns="91425" spcFirstLastPara="1" rIns="91425" wrap="square" tIns="45700"/>
          <a:lstStyle>
            <a:lvl1pPr indent="-228600" lvl="0" marL="457200" marR="0" rtl="0" algn="ctr">
              <a:lnSpc>
                <a:spcPct val="100000"/>
              </a:lnSpc>
              <a:spcBef>
                <a:spcPts val="72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6" name="Google Shape;56;p13"/>
          <p:cNvSpPr txBox="1"/>
          <p:nvPr>
            <p:ph idx="2" type="body"/>
          </p:nvPr>
        </p:nvSpPr>
        <p:spPr>
          <a:xfrm>
            <a:off x="2879664" y="3003798"/>
            <a:ext cx="3384300" cy="481200"/>
          </a:xfrm>
          <a:prstGeom prst="rect">
            <a:avLst/>
          </a:prstGeom>
          <a:noFill/>
          <a:ln>
            <a:noFill/>
          </a:ln>
        </p:spPr>
        <p:txBody>
          <a:bodyPr anchorCtr="0" anchor="ctr" bIns="45700" lIns="91425" spcFirstLastPara="1" rIns="91425" wrap="square" tIns="45700"/>
          <a:lstStyle>
            <a:lvl1pPr indent="-228600" lvl="0" marL="457200" marR="0" rtl="0" algn="ctr">
              <a:lnSpc>
                <a:spcPct val="100000"/>
              </a:lnSpc>
              <a:spcBef>
                <a:spcPts val="0"/>
              </a:spcBef>
              <a:spcAft>
                <a:spcPts val="0"/>
              </a:spcAft>
              <a:buClr>
                <a:schemeClr val="accent1"/>
              </a:buClr>
              <a:buSzPts val="1200"/>
              <a:buFont typeface="Arial"/>
              <a:buNone/>
              <a:defRPr b="1" i="0" sz="1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 name="Google Shape;57;p13"/>
          <p:cNvSpPr/>
          <p:nvPr/>
        </p:nvSpPr>
        <p:spPr>
          <a:xfrm>
            <a:off x="2979198" y="996200"/>
            <a:ext cx="3240300" cy="3240300"/>
          </a:xfrm>
          <a:prstGeom prst="ellipse">
            <a:avLst/>
          </a:prstGeom>
          <a:noFill/>
          <a:ln cap="flat" cmpd="sng" w="15875">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blipFill>
          <a:blip r:embed="rId2">
            <a:alphaModFix/>
          </a:blip>
          <a:stretch>
            <a:fillRect/>
          </a:stretch>
        </a:blipFill>
      </p:bgPr>
    </p:bg>
    <p:spTree>
      <p:nvGrpSpPr>
        <p:cNvPr id="58" name="Shape 5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mages and Contents Layout">
  <p:cSld name="3_Images and Contents Layout">
    <p:spTree>
      <p:nvGrpSpPr>
        <p:cNvPr id="59" name="Shape 59"/>
        <p:cNvGrpSpPr/>
        <p:nvPr/>
      </p:nvGrpSpPr>
      <p:grpSpPr>
        <a:xfrm>
          <a:off x="0" y="0"/>
          <a:ext cx="0" cy="0"/>
          <a:chOff x="0" y="0"/>
          <a:chExt cx="0" cy="0"/>
        </a:xfrm>
      </p:grpSpPr>
      <p:sp>
        <p:nvSpPr>
          <p:cNvPr id="60" name="Google Shape;60;p15"/>
          <p:cNvSpPr/>
          <p:nvPr/>
        </p:nvSpPr>
        <p:spPr>
          <a:xfrm rot="10800000">
            <a:off x="6804000" y="1"/>
            <a:ext cx="2340000" cy="2340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15"/>
          <p:cNvSpPr/>
          <p:nvPr>
            <p:ph idx="2" type="pic"/>
          </p:nvPr>
        </p:nvSpPr>
        <p:spPr>
          <a:xfrm>
            <a:off x="5424595" y="286544"/>
            <a:ext cx="2160000" cy="2160000"/>
          </a:xfrm>
          <a:prstGeom prst="diamond">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2" name="Google Shape;62;p15"/>
          <p:cNvSpPr/>
          <p:nvPr>
            <p:ph idx="3" type="pic"/>
          </p:nvPr>
        </p:nvSpPr>
        <p:spPr>
          <a:xfrm>
            <a:off x="4260726" y="1476772"/>
            <a:ext cx="2160000" cy="2160000"/>
          </a:xfrm>
          <a:prstGeom prst="diamond">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3" name="Google Shape;63;p15"/>
          <p:cNvSpPr/>
          <p:nvPr>
            <p:ph idx="4" type="pic"/>
          </p:nvPr>
        </p:nvSpPr>
        <p:spPr>
          <a:xfrm>
            <a:off x="5424595" y="2662808"/>
            <a:ext cx="2160000" cy="2160000"/>
          </a:xfrm>
          <a:prstGeom prst="diamond">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15"/>
          <p:cNvSpPr/>
          <p:nvPr>
            <p:ph idx="5" type="pic"/>
          </p:nvPr>
        </p:nvSpPr>
        <p:spPr>
          <a:xfrm>
            <a:off x="6588464" y="1476772"/>
            <a:ext cx="2160000" cy="2160000"/>
          </a:xfrm>
          <a:prstGeom prst="diamond">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5" name="Google Shape;65;p15"/>
          <p:cNvSpPr/>
          <p:nvPr/>
        </p:nvSpPr>
        <p:spPr>
          <a:xfrm>
            <a:off x="0" y="2803500"/>
            <a:ext cx="2340000" cy="2340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sic Layout">
  <p:cSld name="1_Basic Layout">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idx="1" type="body"/>
          </p:nvPr>
        </p:nvSpPr>
        <p:spPr>
          <a:xfrm>
            <a:off x="1619672" y="123478"/>
            <a:ext cx="7524300" cy="576000"/>
          </a:xfrm>
          <a:prstGeom prst="rect">
            <a:avLst/>
          </a:prstGeom>
          <a:noFill/>
          <a:ln>
            <a:noFill/>
          </a:ln>
        </p:spPr>
        <p:txBody>
          <a:bodyPr anchorCtr="0" anchor="ctr" bIns="45700" lIns="91425" spcFirstLastPara="1" rIns="91425" wrap="square" tIns="45700"/>
          <a:lstStyle>
            <a:lvl1pPr indent="-228600" lvl="0" marL="457200" marR="0" rtl="0" algn="l">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8" name="Google Shape;68;p16"/>
          <p:cNvSpPr txBox="1"/>
          <p:nvPr>
            <p:ph idx="2" type="body"/>
          </p:nvPr>
        </p:nvSpPr>
        <p:spPr>
          <a:xfrm>
            <a:off x="1619672" y="699542"/>
            <a:ext cx="7524300" cy="288000"/>
          </a:xfrm>
          <a:prstGeom prst="rect">
            <a:avLst/>
          </a:prstGeom>
          <a:noFill/>
          <a:ln>
            <a:noFill/>
          </a:ln>
        </p:spPr>
        <p:txBody>
          <a:bodyPr anchorCtr="0" anchor="ctr" bIns="45700" lIns="91425" spcFirstLastPara="1" rIns="91425" wrap="square" tIns="45700"/>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12" name="Google Shape;12;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8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8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comments" Target="../comments/comment12.xml"/><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8.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85.png"/><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0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3.xml"/><Relationship Id="rId4" Type="http://schemas.openxmlformats.org/officeDocument/2006/relationships/image" Target="../media/image14.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4.xml"/><Relationship Id="rId4"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5.xml"/><Relationship Id="rId4" Type="http://schemas.openxmlformats.org/officeDocument/2006/relationships/image" Target="../media/image15.gif"/><Relationship Id="rId5"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6.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105.png"/><Relationship Id="rId5"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4.png"/><Relationship Id="rId4" Type="http://schemas.openxmlformats.org/officeDocument/2006/relationships/image" Target="../media/image21.jpg"/><Relationship Id="rId5"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comments" Target="../comments/comment7.xml"/><Relationship Id="rId4"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comments" Target="../comments/commen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0.png"/><Relationship Id="rId4" Type="http://schemas.openxmlformats.org/officeDocument/2006/relationships/image" Target="../media/image55.png"/><Relationship Id="rId5" Type="http://schemas.openxmlformats.org/officeDocument/2006/relationships/image" Target="../media/image42.png"/><Relationship Id="rId6"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4.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4.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4.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comments" Target="../comments/comment9.xml"/><Relationship Id="rId4" Type="http://schemas.openxmlformats.org/officeDocument/2006/relationships/image" Target="../media/image40.png"/><Relationship Id="rId5" Type="http://schemas.openxmlformats.org/officeDocument/2006/relationships/image" Target="../media/image55.png"/><Relationship Id="rId6" Type="http://schemas.openxmlformats.org/officeDocument/2006/relationships/image" Target="../media/image42.png"/><Relationship Id="rId7"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62.png"/><Relationship Id="rId6"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4.gif"/><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9.png"/><Relationship Id="rId4" Type="http://schemas.openxmlformats.org/officeDocument/2006/relationships/image" Target="../media/image5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6.png"/><Relationship Id="rId4" Type="http://schemas.openxmlformats.org/officeDocument/2006/relationships/image" Target="../media/image5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2.png"/><Relationship Id="rId4" Type="http://schemas.openxmlformats.org/officeDocument/2006/relationships/image" Target="../media/image6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89.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98.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comments" Target="../comments/comment10.xml"/></Relationships>
</file>

<file path=ppt/slides/_rels/slide92.xml.rels><?xml version="1.0" encoding="UTF-8" standalone="yes"?><Relationships xmlns="http://schemas.openxmlformats.org/package/2006/relationships"><Relationship Id="rId11" Type="http://schemas.openxmlformats.org/officeDocument/2006/relationships/image" Target="../media/image73.jpg"/><Relationship Id="rId10" Type="http://schemas.openxmlformats.org/officeDocument/2006/relationships/image" Target="../media/image87.jpg"/><Relationship Id="rId13" Type="http://schemas.openxmlformats.org/officeDocument/2006/relationships/image" Target="../media/image77.jpg"/><Relationship Id="rId12" Type="http://schemas.openxmlformats.org/officeDocument/2006/relationships/image" Target="../media/image70.jpg"/><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2.jpg"/><Relationship Id="rId4" Type="http://schemas.openxmlformats.org/officeDocument/2006/relationships/image" Target="../media/image82.jpg"/><Relationship Id="rId9" Type="http://schemas.openxmlformats.org/officeDocument/2006/relationships/image" Target="../media/image64.jpg"/><Relationship Id="rId14" Type="http://schemas.openxmlformats.org/officeDocument/2006/relationships/image" Target="../media/image90.jpg"/><Relationship Id="rId5" Type="http://schemas.openxmlformats.org/officeDocument/2006/relationships/image" Target="../media/image96.jpg"/><Relationship Id="rId6" Type="http://schemas.openxmlformats.org/officeDocument/2006/relationships/image" Target="../media/image103.jpg"/><Relationship Id="rId7" Type="http://schemas.openxmlformats.org/officeDocument/2006/relationships/image" Target="../media/image67.jpg"/><Relationship Id="rId8" Type="http://schemas.openxmlformats.org/officeDocument/2006/relationships/image" Target="../media/image76.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3.png"/><Relationship Id="rId4" Type="http://schemas.openxmlformats.org/officeDocument/2006/relationships/image" Target="../media/image92.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comments" Target="../comments/comment11.xml"/><Relationship Id="rId4" Type="http://schemas.openxmlformats.org/officeDocument/2006/relationships/image" Target="../media/image69.png"/><Relationship Id="rId5" Type="http://schemas.openxmlformats.org/officeDocument/2006/relationships/image" Target="../media/image66.png"/><Relationship Id="rId6" Type="http://schemas.openxmlformats.org/officeDocument/2006/relationships/image" Target="../media/image7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02.png"/><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8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2" name="Shape 72"/>
        <p:cNvGrpSpPr/>
        <p:nvPr/>
      </p:nvGrpSpPr>
      <p:grpSpPr>
        <a:xfrm>
          <a:off x="0" y="0"/>
          <a:ext cx="0" cy="0"/>
          <a:chOff x="0" y="0"/>
          <a:chExt cx="0" cy="0"/>
        </a:xfrm>
      </p:grpSpPr>
      <p:sp>
        <p:nvSpPr>
          <p:cNvPr id="73" name="Google Shape;73;p17"/>
          <p:cNvSpPr/>
          <p:nvPr/>
        </p:nvSpPr>
        <p:spPr>
          <a:xfrm>
            <a:off x="0" y="0"/>
            <a:ext cx="5495100" cy="521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7"/>
          <p:cNvPicPr preferRelativeResize="0"/>
          <p:nvPr/>
        </p:nvPicPr>
        <p:blipFill>
          <a:blip r:embed="rId4">
            <a:alphaModFix/>
          </a:blip>
          <a:stretch>
            <a:fillRect/>
          </a:stretch>
        </p:blipFill>
        <p:spPr>
          <a:xfrm>
            <a:off x="-1900575" y="-2508487"/>
            <a:ext cx="10719300" cy="9930976"/>
          </a:xfrm>
          <a:prstGeom prst="rect">
            <a:avLst/>
          </a:prstGeom>
          <a:noFill/>
          <a:ln>
            <a:noFill/>
          </a:ln>
        </p:spPr>
      </p:pic>
      <p:sp>
        <p:nvSpPr>
          <p:cNvPr id="75" name="Google Shape;75;p17"/>
          <p:cNvSpPr txBox="1"/>
          <p:nvPr/>
        </p:nvSpPr>
        <p:spPr>
          <a:xfrm>
            <a:off x="3630975" y="3239725"/>
            <a:ext cx="362700" cy="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p:nvPr/>
        </p:nvSpPr>
        <p:spPr>
          <a:xfrm>
            <a:off x="5546700" y="-348100"/>
            <a:ext cx="3711900" cy="5694000"/>
          </a:xfrm>
          <a:prstGeom prst="rect">
            <a:avLst/>
          </a:prstGeom>
          <a:solidFill>
            <a:srgbClr val="F4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txBox="1"/>
          <p:nvPr/>
        </p:nvSpPr>
        <p:spPr>
          <a:xfrm>
            <a:off x="5684600" y="1503600"/>
            <a:ext cx="3763500" cy="22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FFFFFF"/>
                </a:solidFill>
                <a:latin typeface="Proxima Nova"/>
                <a:ea typeface="Proxima Nova"/>
                <a:cs typeface="Proxima Nova"/>
                <a:sym typeface="Proxima Nova"/>
              </a:rPr>
              <a:t>Systems Performance Specifications</a:t>
            </a:r>
            <a:endParaRPr b="1" sz="3600">
              <a:solidFill>
                <a:srgbClr val="FFFFFF"/>
              </a:solidFill>
              <a:latin typeface="Proxima Nova"/>
              <a:ea typeface="Proxima Nova"/>
              <a:cs typeface="Proxima Nova"/>
              <a:sym typeface="Proxima Nova"/>
            </a:endParaRPr>
          </a:p>
          <a:p>
            <a:pPr indent="0" lvl="0" marL="0" rtl="0" algn="l">
              <a:spcBef>
                <a:spcPts val="1000"/>
              </a:spcBef>
              <a:spcAft>
                <a:spcPts val="0"/>
              </a:spcAft>
              <a:buNone/>
            </a:pPr>
            <a:r>
              <a:rPr b="1" lang="en-US" sz="1800">
                <a:solidFill>
                  <a:srgbClr val="FFFFFF"/>
                </a:solidFill>
                <a:latin typeface="Proxima Nova"/>
                <a:ea typeface="Proxima Nova"/>
                <a:cs typeface="Proxima Nova"/>
                <a:sym typeface="Proxima Nova"/>
              </a:rPr>
              <a:t>15 November 2018</a:t>
            </a:r>
            <a:endParaRPr b="1" sz="1800">
              <a:solidFill>
                <a:srgbClr val="FFFFFF"/>
              </a:solidFill>
              <a:latin typeface="Proxima Nova"/>
              <a:ea typeface="Proxima Nova"/>
              <a:cs typeface="Proxima Nova"/>
              <a:sym typeface="Proxima Nova"/>
            </a:endParaRPr>
          </a:p>
        </p:txBody>
      </p:sp>
      <p:sp>
        <p:nvSpPr>
          <p:cNvPr id="78" name="Google Shape;78;p17"/>
          <p:cNvSpPr txBox="1"/>
          <p:nvPr/>
        </p:nvSpPr>
        <p:spPr>
          <a:xfrm>
            <a:off x="5733225" y="1465950"/>
            <a:ext cx="3567300" cy="22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434343"/>
                </a:solidFill>
                <a:latin typeface="Proxima Nova"/>
                <a:ea typeface="Proxima Nova"/>
                <a:cs typeface="Proxima Nova"/>
                <a:sym typeface="Proxima Nova"/>
              </a:rPr>
              <a:t>Systems Performance Specifications </a:t>
            </a:r>
            <a:endParaRPr b="1" sz="3600">
              <a:solidFill>
                <a:srgbClr val="434343"/>
              </a:solidFill>
              <a:latin typeface="Proxima Nova"/>
              <a:ea typeface="Proxima Nova"/>
              <a:cs typeface="Proxima Nova"/>
              <a:sym typeface="Proxima Nova"/>
            </a:endParaRPr>
          </a:p>
          <a:p>
            <a:pPr indent="0" lvl="0" marL="0" rtl="0" algn="l">
              <a:spcBef>
                <a:spcPts val="1000"/>
              </a:spcBef>
              <a:spcAft>
                <a:spcPts val="0"/>
              </a:spcAft>
              <a:buNone/>
            </a:pPr>
            <a:r>
              <a:rPr b="1" lang="en-US" sz="1800">
                <a:solidFill>
                  <a:srgbClr val="434343"/>
                </a:solidFill>
                <a:latin typeface="Proxima Nova"/>
                <a:ea typeface="Proxima Nova"/>
                <a:cs typeface="Proxima Nova"/>
                <a:sym typeface="Proxima Nova"/>
              </a:rPr>
              <a:t>15 November 2018</a:t>
            </a:r>
            <a:endParaRPr b="1" sz="1800">
              <a:solidFill>
                <a:srgbClr val="434343"/>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b="1" sz="2400">
              <a:solidFill>
                <a:schemeClr val="dk1"/>
              </a:solidFill>
            </a:endParaRPr>
          </a:p>
          <a:p>
            <a:pPr indent="0" lvl="0" marL="0" rtl="0" algn="l">
              <a:spcBef>
                <a:spcPts val="1600"/>
              </a:spcBef>
              <a:spcAft>
                <a:spcPts val="0"/>
              </a:spcAft>
              <a:buNone/>
            </a:pPr>
            <a:r>
              <a:t/>
            </a:r>
            <a:endParaRPr b="1" sz="3600">
              <a:solidFill>
                <a:srgbClr val="434343"/>
              </a:solidFill>
              <a:latin typeface="Proxima Nova"/>
              <a:ea typeface="Proxima Nova"/>
              <a:cs typeface="Proxima Nova"/>
              <a:sym typeface="Proxima Nova"/>
            </a:endParaRPr>
          </a:p>
        </p:txBody>
      </p:sp>
      <p:sp>
        <p:nvSpPr>
          <p:cNvPr id="79" name="Google Shape;79;p17"/>
          <p:cNvSpPr/>
          <p:nvPr/>
        </p:nvSpPr>
        <p:spPr>
          <a:xfrm>
            <a:off x="5469300" y="901275"/>
            <a:ext cx="3763500" cy="71700"/>
          </a:xfrm>
          <a:prstGeom prst="rect">
            <a:avLst/>
          </a:prstGeom>
          <a:solidFill>
            <a:srgbClr val="5DA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5495100" y="4028450"/>
            <a:ext cx="3763500" cy="71700"/>
          </a:xfrm>
          <a:prstGeom prst="rect">
            <a:avLst/>
          </a:prstGeom>
          <a:solidFill>
            <a:srgbClr val="5DA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nvSpPr>
        <p:spPr>
          <a:xfrm>
            <a:off x="705825" y="1636800"/>
            <a:ext cx="16794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34343"/>
                </a:solidFill>
                <a:latin typeface="Proxima Nova"/>
                <a:ea typeface="Proxima Nova"/>
                <a:cs typeface="Proxima Nova"/>
                <a:sym typeface="Proxima Nova"/>
              </a:rPr>
              <a:t>presented by</a:t>
            </a:r>
            <a:endParaRPr b="1" sz="1800">
              <a:solidFill>
                <a:srgbClr val="43434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6"/>
          <p:cNvSpPr txBox="1"/>
          <p:nvPr>
            <p:ph idx="1" type="body"/>
          </p:nvPr>
        </p:nvSpPr>
        <p:spPr>
          <a:xfrm>
            <a:off x="-387950" y="1038625"/>
            <a:ext cx="9191700" cy="3416400"/>
          </a:xfrm>
          <a:prstGeom prst="rect">
            <a:avLst/>
          </a:prstGeom>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None/>
            </a:pPr>
            <a:r>
              <a:rPr b="1" lang="en-US" sz="2100">
                <a:latin typeface="Proxima Nova"/>
                <a:ea typeface="Proxima Nova"/>
                <a:cs typeface="Proxima Nova"/>
                <a:sym typeface="Proxima Nova"/>
              </a:rPr>
              <a:t>Must...</a:t>
            </a:r>
            <a:endParaRPr b="1" sz="2100">
              <a:latin typeface="Proxima Nova"/>
              <a:ea typeface="Proxima Nova"/>
              <a:cs typeface="Proxima Nova"/>
              <a:sym typeface="Proxima Nova"/>
            </a:endParaRPr>
          </a:p>
          <a:p>
            <a:pPr indent="-368300" lvl="1" marL="13716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b</a:t>
            </a:r>
            <a:r>
              <a:rPr lang="en-US" sz="2200">
                <a:latin typeface="Proxima Nova"/>
                <a:ea typeface="Proxima Nova"/>
                <a:cs typeface="Proxima Nova"/>
                <a:sym typeface="Proxima Nova"/>
              </a:rPr>
              <a:t>e completely waterproof.</a:t>
            </a:r>
            <a:endParaRPr sz="2200">
              <a:latin typeface="Proxima Nova"/>
              <a:ea typeface="Proxima Nova"/>
              <a:cs typeface="Proxima Nova"/>
              <a:sym typeface="Proxima Nova"/>
            </a:endParaRPr>
          </a:p>
          <a:p>
            <a:pPr indent="-368300" lvl="1" marL="13716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be capable of flight, in dual fluid mediums.</a:t>
            </a:r>
            <a:endParaRPr sz="2200">
              <a:latin typeface="Proxima Nova"/>
              <a:ea typeface="Proxima Nova"/>
              <a:cs typeface="Proxima Nova"/>
              <a:sym typeface="Proxima Nova"/>
            </a:endParaRPr>
          </a:p>
          <a:p>
            <a:pPr indent="-368300" lvl="1" marL="13716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fly 201.9 feet in the air to the pool, locate the pool, and dive into the pool, swimming to the wreckage.</a:t>
            </a:r>
            <a:endParaRPr sz="2200">
              <a:latin typeface="Proxima Nova"/>
              <a:ea typeface="Proxima Nova"/>
              <a:cs typeface="Proxima Nova"/>
              <a:sym typeface="Proxima Nova"/>
            </a:endParaRPr>
          </a:p>
          <a:p>
            <a:pPr indent="-368300" lvl="1" marL="13716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manipulate recovery articulation.</a:t>
            </a:r>
            <a:endParaRPr sz="2200">
              <a:latin typeface="Proxima Nova"/>
              <a:ea typeface="Proxima Nova"/>
              <a:cs typeface="Proxima Nova"/>
              <a:sym typeface="Proxima Nova"/>
            </a:endParaRPr>
          </a:p>
          <a:p>
            <a:pPr indent="-368300" lvl="1" marL="13716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be able to detect the beacon of the Remora, and retrieve it, once the salvage operation is complete.</a:t>
            </a:r>
            <a:endParaRPr sz="2200">
              <a:latin typeface="Proxima Nova"/>
              <a:ea typeface="Proxima Nova"/>
              <a:cs typeface="Proxima Nova"/>
              <a:sym typeface="Proxima Nova"/>
            </a:endParaRPr>
          </a:p>
          <a:p>
            <a:pPr indent="-368300" lvl="1" marL="13716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NOT be tethered</a:t>
            </a:r>
            <a:endParaRPr sz="2200">
              <a:latin typeface="Proxima Nova"/>
              <a:ea typeface="Proxima Nova"/>
              <a:cs typeface="Proxima Nova"/>
              <a:sym typeface="Proxima Nova"/>
            </a:endParaRPr>
          </a:p>
        </p:txBody>
      </p:sp>
      <p:sp>
        <p:nvSpPr>
          <p:cNvPr id="226" name="Google Shape;226;p26"/>
          <p:cNvSpPr/>
          <p:nvPr/>
        </p:nvSpPr>
        <p:spPr>
          <a:xfrm>
            <a:off x="-11700" y="0"/>
            <a:ext cx="6865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6"/>
          <p:cNvSpPr/>
          <p:nvPr/>
        </p:nvSpPr>
        <p:spPr>
          <a:xfrm rot="5400000">
            <a:off x="6652075"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rot="-5400000">
            <a:off x="7181775" y="6323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7455675" y="556325"/>
            <a:ext cx="16884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nvSpPr>
        <p:spPr>
          <a:xfrm>
            <a:off x="27375" y="59000"/>
            <a:ext cx="7230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MEGALODON DELIVERABLES</a:t>
            </a:r>
            <a:endParaRPr b="1" i="1" sz="4000">
              <a:solidFill>
                <a:srgbClr val="FFFFFF"/>
              </a:solidFill>
              <a:latin typeface="Proxima Nova"/>
              <a:ea typeface="Proxima Nova"/>
              <a:cs typeface="Proxima Nova"/>
              <a:sym typeface="Proxima Nova"/>
            </a:endParaRPr>
          </a:p>
        </p:txBody>
      </p:sp>
      <p:sp>
        <p:nvSpPr>
          <p:cNvPr id="232" name="Google Shape;232;p2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116"/>
          <p:cNvSpPr/>
          <p:nvPr/>
        </p:nvSpPr>
        <p:spPr>
          <a:xfrm>
            <a:off x="0" y="0"/>
            <a:ext cx="5691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0" name="Google Shape;1610;p116"/>
          <p:cNvSpPr/>
          <p:nvPr/>
        </p:nvSpPr>
        <p:spPr>
          <a:xfrm rot="5400000">
            <a:off x="54903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6"/>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6"/>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6"/>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APPROXIMATE BUDGET</a:t>
            </a:r>
            <a:endParaRPr b="1" i="1" sz="4000">
              <a:solidFill>
                <a:srgbClr val="FFFFFF"/>
              </a:solidFill>
              <a:latin typeface="Proxima Nova"/>
              <a:ea typeface="Proxima Nova"/>
              <a:cs typeface="Proxima Nova"/>
              <a:sym typeface="Proxima Nova"/>
            </a:endParaRPr>
          </a:p>
        </p:txBody>
      </p:sp>
      <p:sp>
        <p:nvSpPr>
          <p:cNvPr id="1615" name="Google Shape;1615;p116"/>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SYSTEMS</a:t>
            </a:r>
            <a:endParaRPr sz="1600"/>
          </a:p>
        </p:txBody>
      </p:sp>
      <p:graphicFrame>
        <p:nvGraphicFramePr>
          <p:cNvPr id="1616" name="Google Shape;1616;p116"/>
          <p:cNvGraphicFramePr/>
          <p:nvPr/>
        </p:nvGraphicFramePr>
        <p:xfrm>
          <a:off x="1087275" y="1397900"/>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4276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Item</a:t>
                      </a:r>
                      <a:endParaRPr b="1" sz="1100">
                        <a:latin typeface="Avenir"/>
                        <a:ea typeface="Avenir"/>
                        <a:cs typeface="Avenir"/>
                        <a:sym typeface="Avenir"/>
                      </a:endParaRPr>
                    </a:p>
                    <a:p>
                      <a:pPr indent="0" lvl="0" marL="0" rtl="0" algn="ctr">
                        <a:lnSpc>
                          <a:spcPct val="115000"/>
                        </a:lnSpc>
                        <a:spcBef>
                          <a:spcPts val="0"/>
                        </a:spcBef>
                        <a:spcAft>
                          <a:spcPts val="0"/>
                        </a:spcAft>
                        <a:buNone/>
                      </a:pPr>
                      <a:r>
                        <a:rPr b="1" lang="en-US" sz="1100">
                          <a:latin typeface="Avenir"/>
                          <a:ea typeface="Avenir"/>
                          <a:cs typeface="Avenir"/>
                          <a:sym typeface="Avenir"/>
                        </a:rPr>
                        <a:t>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Vendor</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Description</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Part 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QTY</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38230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M200 Brushless Motors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M200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$95.00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$380.00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38230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Raspberry Pi Model B</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RASPBERRYPI3-MODB-1GB</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$37.30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$111.90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208525">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eBoot Buck Converter</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EXPSFD005794</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37630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Fox Tech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Tarot X4 Quadcopter Frame</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1946</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$234.99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$234.99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718375">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CyclingDeal 20X Bike Bicycle Air Pump Inflator 16G Co2 Threaded Cartridges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CD-CO2-20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$24.00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$24.00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520775">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6</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Black CO2 Inflator for Bikes Tire By BriskMore</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BT-003A</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$14.90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$14.90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0" name="Shape 1620"/>
        <p:cNvGrpSpPr/>
        <p:nvPr/>
      </p:nvGrpSpPr>
      <p:grpSpPr>
        <a:xfrm>
          <a:off x="0" y="0"/>
          <a:ext cx="0" cy="0"/>
          <a:chOff x="0" y="0"/>
          <a:chExt cx="0" cy="0"/>
        </a:xfrm>
      </p:grpSpPr>
      <p:sp>
        <p:nvSpPr>
          <p:cNvPr id="1621" name="Google Shape;1621;p11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23" name="Google Shape;1623;p117"/>
          <p:cNvGraphicFramePr/>
          <p:nvPr/>
        </p:nvGraphicFramePr>
        <p:xfrm>
          <a:off x="1087288" y="2085400"/>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25640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7</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Revmega Tubeless Presta Valve Stem</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VS02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$12.99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$12.99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25640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Nylon Vacuum Flexible Tubing</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B0092L1MLE</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$30.58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$30.58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342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Pump Air Wedge Alignment </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FAW-02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l">
                        <a:lnSpc>
                          <a:spcPct val="115000"/>
                        </a:lnSpc>
                        <a:spcBef>
                          <a:spcPts val="0"/>
                        </a:spcBef>
                        <a:spcAft>
                          <a:spcPts val="0"/>
                        </a:spcAft>
                        <a:buNone/>
                      </a:pPr>
                      <a:r>
                        <a:rPr lang="en-US" sz="1100">
                          <a:latin typeface="Avenir"/>
                          <a:ea typeface="Avenir"/>
                          <a:cs typeface="Avenir"/>
                          <a:sym typeface="Avenir"/>
                        </a:rPr>
                        <a:t>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$16.99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$16.99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1424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Logitech USB Camera</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B000VTQ3LU</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$7.89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$7.89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370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Adafruit 9-DOF Absolute Orientation IMU </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ADA2472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$34.95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$34.95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25640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Bar02 Ultra High Resolution 10m Depth/Pressure Sensor</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BAR02-SENSOR-R1-RP</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$88.00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$88.00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graphicFrame>
        <p:nvGraphicFramePr>
          <p:cNvPr id="1624" name="Google Shape;1624;p117"/>
          <p:cNvGraphicFramePr/>
          <p:nvPr/>
        </p:nvGraphicFramePr>
        <p:xfrm>
          <a:off x="1087288" y="1657800"/>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4276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Item</a:t>
                      </a:r>
                      <a:endParaRPr b="1" sz="1100">
                        <a:latin typeface="Avenir"/>
                        <a:ea typeface="Avenir"/>
                        <a:cs typeface="Avenir"/>
                        <a:sym typeface="Avenir"/>
                      </a:endParaRPr>
                    </a:p>
                    <a:p>
                      <a:pPr indent="0" lvl="0" marL="0" rtl="0" algn="ctr">
                        <a:lnSpc>
                          <a:spcPct val="115000"/>
                        </a:lnSpc>
                        <a:spcBef>
                          <a:spcPts val="0"/>
                        </a:spcBef>
                        <a:spcAft>
                          <a:spcPts val="0"/>
                        </a:spcAft>
                        <a:buNone/>
                      </a:pPr>
                      <a:r>
                        <a:rPr b="1" lang="en-US" sz="1100">
                          <a:latin typeface="Avenir"/>
                          <a:ea typeface="Avenir"/>
                          <a:cs typeface="Avenir"/>
                          <a:sym typeface="Avenir"/>
                        </a:rPr>
                        <a:t>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Vendor</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Description</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Part 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QTY</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sp>
        <p:nvSpPr>
          <p:cNvPr id="1625" name="Google Shape;1625;p117"/>
          <p:cNvSpPr/>
          <p:nvPr/>
        </p:nvSpPr>
        <p:spPr>
          <a:xfrm>
            <a:off x="25" y="3150"/>
            <a:ext cx="5691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6" name="Google Shape;1626;p117"/>
          <p:cNvSpPr/>
          <p:nvPr/>
        </p:nvSpPr>
        <p:spPr>
          <a:xfrm rot="5400000">
            <a:off x="5490325" y="2013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7"/>
          <p:cNvSpPr/>
          <p:nvPr/>
        </p:nvSpPr>
        <p:spPr>
          <a:xfrm rot="-5400000">
            <a:off x="5980475" y="63572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7"/>
          <p:cNvSpPr/>
          <p:nvPr/>
        </p:nvSpPr>
        <p:spPr>
          <a:xfrm>
            <a:off x="6254375" y="55967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7"/>
          <p:cNvSpPr txBox="1"/>
          <p:nvPr/>
        </p:nvSpPr>
        <p:spPr>
          <a:xfrm>
            <a:off x="25" y="315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APPROXIMATE BUDGET</a:t>
            </a:r>
            <a:endParaRPr b="1" i="1" sz="4000">
              <a:solidFill>
                <a:srgbClr val="FFFFFF"/>
              </a:solidFill>
              <a:latin typeface="Proxima Nova"/>
              <a:ea typeface="Proxima Nova"/>
              <a:cs typeface="Proxima Nova"/>
              <a:sym typeface="Proxima Nova"/>
            </a:endParaRPr>
          </a:p>
        </p:txBody>
      </p:sp>
      <p:sp>
        <p:nvSpPr>
          <p:cNvPr id="1630" name="Google Shape;1630;p117"/>
          <p:cNvSpPr txBox="1"/>
          <p:nvPr/>
        </p:nvSpPr>
        <p:spPr>
          <a:xfrm>
            <a:off x="95725" y="55982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SYSTEMS CONT.</a:t>
            </a:r>
            <a:endParaRPr sz="16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sp>
        <p:nvSpPr>
          <p:cNvPr id="1635" name="Google Shape;1635;p118"/>
          <p:cNvSpPr/>
          <p:nvPr/>
        </p:nvSpPr>
        <p:spPr>
          <a:xfrm>
            <a:off x="0" y="0"/>
            <a:ext cx="5691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6" name="Google Shape;1636;p118"/>
          <p:cNvSpPr/>
          <p:nvPr/>
        </p:nvSpPr>
        <p:spPr>
          <a:xfrm rot="5400000">
            <a:off x="54903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8"/>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8"/>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8"/>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APPROXIMATE BUDGET</a:t>
            </a:r>
            <a:endParaRPr b="1" i="1" sz="4000">
              <a:solidFill>
                <a:srgbClr val="FFFFFF"/>
              </a:solidFill>
              <a:latin typeface="Proxima Nova"/>
              <a:ea typeface="Proxima Nova"/>
              <a:cs typeface="Proxima Nova"/>
              <a:sym typeface="Proxima Nova"/>
            </a:endParaRPr>
          </a:p>
        </p:txBody>
      </p:sp>
      <p:sp>
        <p:nvSpPr>
          <p:cNvPr id="1641" name="Google Shape;1641;p118"/>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SYSTEMS CONT.</a:t>
            </a:r>
            <a:endParaRPr sz="1600"/>
          </a:p>
        </p:txBody>
      </p:sp>
      <p:sp>
        <p:nvSpPr>
          <p:cNvPr id="1642" name="Google Shape;1642;p11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43" name="Google Shape;1643;p118"/>
          <p:cNvGraphicFramePr/>
          <p:nvPr/>
        </p:nvGraphicFramePr>
        <p:xfrm>
          <a:off x="1087288" y="1627238"/>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59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50.0 Mega Pixel USB HD Video Camera Webcam</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NCOREJNJIJKKM362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$4.69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$4.69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14</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Pelican 1150 Camera Case With Foam</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1150-000-110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$40.00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$40.00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Polycase</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ML Series Outdoor NEMA Enclosures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ML-58F*1508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$42.00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$42.00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16</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Cast Acryllic Tube (6" Series)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WTE6-ASM-R1-VP</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$90.00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$90.00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2857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17</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O-Ring Flange</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WTE6-ASM-R1-VP</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$59.00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$118.00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Aluminum End Cap with 15 Holes (6" Series)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WTE6-ASM-R1-VP</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$44.00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$88.00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graphicFrame>
        <p:nvGraphicFramePr>
          <p:cNvPr id="1644" name="Google Shape;1644;p118"/>
          <p:cNvGraphicFramePr/>
          <p:nvPr/>
        </p:nvGraphicFramePr>
        <p:xfrm>
          <a:off x="1087288" y="1199638"/>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4276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Item</a:t>
                      </a:r>
                      <a:endParaRPr b="1" sz="1100">
                        <a:latin typeface="Avenir"/>
                        <a:ea typeface="Avenir"/>
                        <a:cs typeface="Avenir"/>
                        <a:sym typeface="Avenir"/>
                      </a:endParaRPr>
                    </a:p>
                    <a:p>
                      <a:pPr indent="0" lvl="0" marL="0" rtl="0" algn="ctr">
                        <a:lnSpc>
                          <a:spcPct val="115000"/>
                        </a:lnSpc>
                        <a:spcBef>
                          <a:spcPts val="0"/>
                        </a:spcBef>
                        <a:spcAft>
                          <a:spcPts val="0"/>
                        </a:spcAft>
                        <a:buNone/>
                      </a:pPr>
                      <a:r>
                        <a:rPr b="1" lang="en-US" sz="1100">
                          <a:latin typeface="Avenir"/>
                          <a:ea typeface="Avenir"/>
                          <a:cs typeface="Avenir"/>
                          <a:sym typeface="Avenir"/>
                        </a:rPr>
                        <a:t>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Vendor</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Description</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Part 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QTY</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119"/>
          <p:cNvSpPr/>
          <p:nvPr/>
        </p:nvSpPr>
        <p:spPr>
          <a:xfrm>
            <a:off x="0" y="4991100"/>
            <a:ext cx="9144000" cy="152400"/>
          </a:xfrm>
          <a:prstGeom prst="rect">
            <a:avLst/>
          </a:prstGeom>
          <a:solidFill>
            <a:srgbClr val="D5EBFA"/>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0" name="Google Shape;1650;p119"/>
          <p:cNvSpPr/>
          <p:nvPr/>
        </p:nvSpPr>
        <p:spPr>
          <a:xfrm>
            <a:off x="0" y="4991100"/>
            <a:ext cx="9144000" cy="152400"/>
          </a:xfrm>
          <a:prstGeom prst="rect">
            <a:avLst/>
          </a:prstGeom>
          <a:solidFill>
            <a:srgbClr val="D5EBFA"/>
          </a:solidFill>
          <a:ln cap="flat" cmpd="sng" w="9525">
            <a:solidFill>
              <a:srgbClr val="D5EB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651" name="Google Shape;1651;p119"/>
          <p:cNvGraphicFramePr/>
          <p:nvPr/>
        </p:nvGraphicFramePr>
        <p:xfrm>
          <a:off x="1087288" y="1490225"/>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2857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Enclosure Vent and Plug</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WTE6-ASM-R1-VP</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$8.00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$8.00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T200 Thruster</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T200-THRUSTER-R1-RP</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$169.00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$676.00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2857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Adafruit</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USB Type-A Jack</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2225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$0.69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$10.35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553625">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Assorted M3 M2.5 Nylon Screws Nut Standoffs </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B06Y591NKK</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210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$9.99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$19.98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5598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Mudder Black Aluminum Heatsink Cooler Cooling Kit</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LYSB01LXWK626-ELECTRNCS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$11.98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7429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24</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Sandisk Ultra 32GB Micro SDHC UHS-I Card with Adapter</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 A1 - SDSQUAR-032G-GN6MA</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$9.59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$28.77</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graphicFrame>
        <p:nvGraphicFramePr>
          <p:cNvPr id="1652" name="Google Shape;1652;p119"/>
          <p:cNvGraphicFramePr/>
          <p:nvPr/>
        </p:nvGraphicFramePr>
        <p:xfrm>
          <a:off x="1087288" y="1062625"/>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4276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Item</a:t>
                      </a:r>
                      <a:endParaRPr b="1" sz="1100">
                        <a:latin typeface="Avenir"/>
                        <a:ea typeface="Avenir"/>
                        <a:cs typeface="Avenir"/>
                        <a:sym typeface="Avenir"/>
                      </a:endParaRPr>
                    </a:p>
                    <a:p>
                      <a:pPr indent="0" lvl="0" marL="0" rtl="0" algn="ctr">
                        <a:lnSpc>
                          <a:spcPct val="115000"/>
                        </a:lnSpc>
                        <a:spcBef>
                          <a:spcPts val="0"/>
                        </a:spcBef>
                        <a:spcAft>
                          <a:spcPts val="0"/>
                        </a:spcAft>
                        <a:buNone/>
                      </a:pPr>
                      <a:r>
                        <a:rPr b="1" lang="en-US" sz="1100">
                          <a:latin typeface="Avenir"/>
                          <a:ea typeface="Avenir"/>
                          <a:cs typeface="Avenir"/>
                          <a:sym typeface="Avenir"/>
                        </a:rPr>
                        <a:t>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Vendor</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Description</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Part 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QTY</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graphicFrame>
        <p:nvGraphicFramePr>
          <p:cNvPr id="1653" name="Google Shape;1653;p119"/>
          <p:cNvGraphicFramePr/>
          <p:nvPr/>
        </p:nvGraphicFramePr>
        <p:xfrm>
          <a:off x="6402263" y="4565850"/>
          <a:ext cx="3000000" cy="3000000"/>
        </p:xfrm>
        <a:graphic>
          <a:graphicData uri="http://schemas.openxmlformats.org/drawingml/2006/table">
            <a:tbl>
              <a:tblPr>
                <a:noFill/>
                <a:tableStyleId>{F1687F39-28DF-4A0A-9045-9EB3660E8CA7}</a:tableStyleId>
              </a:tblPr>
              <a:tblGrid>
                <a:gridCol w="867100"/>
                <a:gridCol w="787350"/>
              </a:tblGrid>
              <a:tr h="3498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Cost</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$2,106.95</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bl>
          </a:graphicData>
        </a:graphic>
      </p:graphicFrame>
      <p:sp>
        <p:nvSpPr>
          <p:cNvPr id="1654" name="Google Shape;1654;p119"/>
          <p:cNvSpPr/>
          <p:nvPr/>
        </p:nvSpPr>
        <p:spPr>
          <a:xfrm>
            <a:off x="0" y="0"/>
            <a:ext cx="5691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5" name="Google Shape;1655;p119"/>
          <p:cNvSpPr/>
          <p:nvPr/>
        </p:nvSpPr>
        <p:spPr>
          <a:xfrm rot="5400000">
            <a:off x="54903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9"/>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9"/>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9"/>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APPROXIMATE BUDGET</a:t>
            </a:r>
            <a:endParaRPr b="1" i="1" sz="4000">
              <a:solidFill>
                <a:srgbClr val="FFFFFF"/>
              </a:solidFill>
              <a:latin typeface="Proxima Nova"/>
              <a:ea typeface="Proxima Nova"/>
              <a:cs typeface="Proxima Nova"/>
              <a:sym typeface="Proxima Nova"/>
            </a:endParaRPr>
          </a:p>
        </p:txBody>
      </p:sp>
      <p:sp>
        <p:nvSpPr>
          <p:cNvPr id="1659" name="Google Shape;1659;p119"/>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SYSTEMS CONT.</a:t>
            </a:r>
            <a:endParaRPr sz="16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20"/>
          <p:cNvSpPr/>
          <p:nvPr/>
        </p:nvSpPr>
        <p:spPr>
          <a:xfrm>
            <a:off x="0" y="4991100"/>
            <a:ext cx="9144000" cy="152400"/>
          </a:xfrm>
          <a:prstGeom prst="rect">
            <a:avLst/>
          </a:prstGeom>
          <a:solidFill>
            <a:srgbClr val="D5EBFA"/>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5" name="Google Shape;1665;p120"/>
          <p:cNvSpPr/>
          <p:nvPr/>
        </p:nvSpPr>
        <p:spPr>
          <a:xfrm>
            <a:off x="0" y="4991100"/>
            <a:ext cx="9144000" cy="152400"/>
          </a:xfrm>
          <a:prstGeom prst="rect">
            <a:avLst/>
          </a:prstGeom>
          <a:solidFill>
            <a:srgbClr val="D5EBFA"/>
          </a:solidFill>
          <a:ln cap="flat" cmpd="sng" w="9525">
            <a:solidFill>
              <a:srgbClr val="D5EB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666" name="Google Shape;1666;p120"/>
          <p:cNvGraphicFramePr/>
          <p:nvPr/>
        </p:nvGraphicFramePr>
        <p:xfrm>
          <a:off x="1087288" y="1638413"/>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4276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Item</a:t>
                      </a:r>
                      <a:endParaRPr b="1" sz="1100">
                        <a:latin typeface="Avenir"/>
                        <a:ea typeface="Avenir"/>
                        <a:cs typeface="Avenir"/>
                        <a:sym typeface="Avenir"/>
                      </a:endParaRPr>
                    </a:p>
                    <a:p>
                      <a:pPr indent="0" lvl="0" marL="0" rtl="0" algn="ctr">
                        <a:lnSpc>
                          <a:spcPct val="115000"/>
                        </a:lnSpc>
                        <a:spcBef>
                          <a:spcPts val="0"/>
                        </a:spcBef>
                        <a:spcAft>
                          <a:spcPts val="0"/>
                        </a:spcAft>
                        <a:buNone/>
                      </a:pPr>
                      <a:r>
                        <a:rPr b="1" lang="en-US" sz="1100">
                          <a:latin typeface="Avenir"/>
                          <a:ea typeface="Avenir"/>
                          <a:cs typeface="Avenir"/>
                          <a:sym typeface="Avenir"/>
                        </a:rPr>
                        <a:t>No.</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Vendor</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Description</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Part No.</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QTY</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 Price</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Price</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r>
            </a:tbl>
          </a:graphicData>
        </a:graphic>
      </p:graphicFrame>
      <p:graphicFrame>
        <p:nvGraphicFramePr>
          <p:cNvPr id="1667" name="Google Shape;1667;p120"/>
          <p:cNvGraphicFramePr/>
          <p:nvPr/>
        </p:nvGraphicFramePr>
        <p:xfrm>
          <a:off x="6402263" y="4180563"/>
          <a:ext cx="3000000" cy="3000000"/>
        </p:xfrm>
        <a:graphic>
          <a:graphicData uri="http://schemas.openxmlformats.org/drawingml/2006/table">
            <a:tbl>
              <a:tblPr>
                <a:noFill/>
                <a:tableStyleId>{F1687F39-28DF-4A0A-9045-9EB3660E8CA7}</a:tableStyleId>
              </a:tblPr>
              <a:tblGrid>
                <a:gridCol w="867100"/>
                <a:gridCol w="787350"/>
              </a:tblGrid>
              <a:tr h="3498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Cost</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$518.84</a:t>
                      </a:r>
                      <a:endParaRPr b="1"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r>
            </a:tbl>
          </a:graphicData>
        </a:graphic>
      </p:graphicFrame>
      <p:sp>
        <p:nvSpPr>
          <p:cNvPr id="1668" name="Google Shape;1668;p120"/>
          <p:cNvSpPr/>
          <p:nvPr/>
        </p:nvSpPr>
        <p:spPr>
          <a:xfrm>
            <a:off x="0" y="0"/>
            <a:ext cx="5691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9" name="Google Shape;1669;p120"/>
          <p:cNvSpPr/>
          <p:nvPr/>
        </p:nvSpPr>
        <p:spPr>
          <a:xfrm rot="5400000">
            <a:off x="54903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0"/>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0"/>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0"/>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APPROXIMATE BUDGET</a:t>
            </a:r>
            <a:endParaRPr b="1" i="1" sz="4000">
              <a:solidFill>
                <a:srgbClr val="FFFFFF"/>
              </a:solidFill>
              <a:latin typeface="Proxima Nova"/>
              <a:ea typeface="Proxima Nova"/>
              <a:cs typeface="Proxima Nova"/>
              <a:sym typeface="Proxima Nova"/>
            </a:endParaRPr>
          </a:p>
        </p:txBody>
      </p:sp>
      <p:sp>
        <p:nvSpPr>
          <p:cNvPr id="1673" name="Google Shape;1673;p120"/>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MISCELLANEOUS</a:t>
            </a:r>
            <a:endParaRPr sz="1600"/>
          </a:p>
        </p:txBody>
      </p:sp>
      <p:graphicFrame>
        <p:nvGraphicFramePr>
          <p:cNvPr id="1674" name="Google Shape;1674;p120"/>
          <p:cNvGraphicFramePr/>
          <p:nvPr/>
        </p:nvGraphicFramePr>
        <p:xfrm>
          <a:off x="1087300" y="2066025"/>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BookFactory Black Engineering Notebook</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LIRPE-168-SGR-A-LKT4</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$29.99</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$29.99</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Name Cheap</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solidFill>
                            <a:srgbClr val="111111"/>
                          </a:solidFill>
                          <a:latin typeface="Avenir"/>
                          <a:ea typeface="Avenir"/>
                          <a:cs typeface="Avenir"/>
                          <a:sym typeface="Avenir"/>
                        </a:rPr>
                        <a:t>Website Domain (echotechnologies.org)</a:t>
                      </a:r>
                      <a:endParaRPr sz="1100">
                        <a:solidFill>
                          <a:srgbClr val="111111"/>
                        </a:solidFill>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N/A</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$11.69</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$11.69</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FFFFFF"/>
                    </a:solidFill>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Tie Mart</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Staff Tie</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AC58NW-0014</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50</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$2.50</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$125.00</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r>
              <a:tr h="2857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Signarama</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Team Canvas Banner</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N/A</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$154.80</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$154.80</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r>
              <a:tr h="2857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FedEx</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SPS Document</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N/A</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$197.36</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$197.36</a:t>
                      </a:r>
                      <a:endParaRPr sz="1100">
                        <a:latin typeface="Avenir"/>
                        <a:ea typeface="Avenir"/>
                        <a:cs typeface="Avenir"/>
                        <a:sym typeface="Avenir"/>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121"/>
          <p:cNvSpPr/>
          <p:nvPr/>
        </p:nvSpPr>
        <p:spPr>
          <a:xfrm>
            <a:off x="0" y="0"/>
            <a:ext cx="5691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0" name="Google Shape;1680;p121"/>
          <p:cNvSpPr/>
          <p:nvPr/>
        </p:nvSpPr>
        <p:spPr>
          <a:xfrm rot="5400000">
            <a:off x="54903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1"/>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1"/>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2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21"/>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APPROXIMATE BUDGET</a:t>
            </a:r>
            <a:endParaRPr b="1" i="1" sz="4000">
              <a:solidFill>
                <a:srgbClr val="FFFFFF"/>
              </a:solidFill>
              <a:latin typeface="Proxima Nova"/>
              <a:ea typeface="Proxima Nova"/>
              <a:cs typeface="Proxima Nova"/>
              <a:sym typeface="Proxima Nova"/>
            </a:endParaRPr>
          </a:p>
        </p:txBody>
      </p:sp>
      <p:sp>
        <p:nvSpPr>
          <p:cNvPr id="1685" name="Google Shape;1685;p121"/>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INTERNS</a:t>
            </a:r>
            <a:endParaRPr sz="1600"/>
          </a:p>
        </p:txBody>
      </p:sp>
      <p:sp>
        <p:nvSpPr>
          <p:cNvPr id="1686" name="Google Shape;1686;p12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87" name="Google Shape;1687;p121"/>
          <p:cNvGraphicFramePr/>
          <p:nvPr/>
        </p:nvGraphicFramePr>
        <p:xfrm>
          <a:off x="1136900" y="1303813"/>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4276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Item</a:t>
                      </a:r>
                      <a:endParaRPr b="1" sz="1100">
                        <a:latin typeface="Avenir"/>
                        <a:ea typeface="Avenir"/>
                        <a:cs typeface="Avenir"/>
                        <a:sym typeface="Avenir"/>
                      </a:endParaRPr>
                    </a:p>
                    <a:p>
                      <a:pPr indent="0" lvl="0" marL="0" rtl="0" algn="ctr">
                        <a:lnSpc>
                          <a:spcPct val="115000"/>
                        </a:lnSpc>
                        <a:spcBef>
                          <a:spcPts val="0"/>
                        </a:spcBef>
                        <a:spcAft>
                          <a:spcPts val="0"/>
                        </a:spcAft>
                        <a:buNone/>
                      </a:pPr>
                      <a:r>
                        <a:rPr b="1" lang="en-US" sz="1100">
                          <a:latin typeface="Avenir"/>
                          <a:ea typeface="Avenir"/>
                          <a:cs typeface="Avenir"/>
                          <a:sym typeface="Avenir"/>
                        </a:rPr>
                        <a:t>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Vendor</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Description</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Part 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QTY</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graphicFrame>
        <p:nvGraphicFramePr>
          <p:cNvPr id="1688" name="Google Shape;1688;p121"/>
          <p:cNvGraphicFramePr/>
          <p:nvPr/>
        </p:nvGraphicFramePr>
        <p:xfrm>
          <a:off x="1136900" y="1731413"/>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430975">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ABS Plastic Sheet</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B004UBWEVI</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$9.98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$29.94</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501175">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solidFill>
                            <a:srgbClr val="111111"/>
                          </a:solidFill>
                          <a:latin typeface="Avenir"/>
                          <a:ea typeface="Avenir"/>
                          <a:cs typeface="Avenir"/>
                          <a:sym typeface="Avenir"/>
                        </a:rPr>
                        <a:t>T100 Thruster</a:t>
                      </a:r>
                      <a:endParaRPr sz="1100">
                        <a:solidFill>
                          <a:srgbClr val="111111"/>
                        </a:solidFill>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T100-THRUSTER-R1-RP</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6</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$119.00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$714.00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Alibaba</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Waterproof IR Truck security Side View Camera</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720P AHD IP69K</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$28.50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$57.00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6964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Fathom ROV Tether R2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FATHOM-TETHER-NB-4P-26AWG-100-R2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$500.00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$500.00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Waterproof Servo</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HITEC-D646WP</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$56.00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$448.00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2857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6</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Arduino</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ARDUINO UNO REV3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A000066</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$22.00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$22.00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122"/>
          <p:cNvSpPr/>
          <p:nvPr/>
        </p:nvSpPr>
        <p:spPr>
          <a:xfrm>
            <a:off x="0" y="0"/>
            <a:ext cx="5691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4" name="Google Shape;1694;p122"/>
          <p:cNvSpPr/>
          <p:nvPr/>
        </p:nvSpPr>
        <p:spPr>
          <a:xfrm rot="5400000">
            <a:off x="54903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2"/>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2"/>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2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22"/>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APPROXIMATE BUDGET</a:t>
            </a:r>
            <a:endParaRPr b="1" i="1" sz="4000">
              <a:solidFill>
                <a:srgbClr val="FFFFFF"/>
              </a:solidFill>
              <a:latin typeface="Proxima Nova"/>
              <a:ea typeface="Proxima Nova"/>
              <a:cs typeface="Proxima Nova"/>
              <a:sym typeface="Proxima Nova"/>
            </a:endParaRPr>
          </a:p>
        </p:txBody>
      </p:sp>
      <p:sp>
        <p:nvSpPr>
          <p:cNvPr id="1699" name="Google Shape;1699;p122"/>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INTERNS CONT.</a:t>
            </a:r>
            <a:endParaRPr sz="1600"/>
          </a:p>
        </p:txBody>
      </p:sp>
      <p:sp>
        <p:nvSpPr>
          <p:cNvPr id="1700" name="Google Shape;1700;p12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01" name="Google Shape;1701;p122"/>
          <p:cNvGraphicFramePr/>
          <p:nvPr/>
        </p:nvGraphicFramePr>
        <p:xfrm>
          <a:off x="1087288" y="1419150"/>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4276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Item</a:t>
                      </a:r>
                      <a:endParaRPr b="1" sz="1100">
                        <a:latin typeface="Avenir"/>
                        <a:ea typeface="Avenir"/>
                        <a:cs typeface="Avenir"/>
                        <a:sym typeface="Avenir"/>
                      </a:endParaRPr>
                    </a:p>
                    <a:p>
                      <a:pPr indent="0" lvl="0" marL="0" rtl="0" algn="ctr">
                        <a:lnSpc>
                          <a:spcPct val="115000"/>
                        </a:lnSpc>
                        <a:spcBef>
                          <a:spcPts val="0"/>
                        </a:spcBef>
                        <a:spcAft>
                          <a:spcPts val="0"/>
                        </a:spcAft>
                        <a:buNone/>
                      </a:pPr>
                      <a:r>
                        <a:rPr b="1" lang="en-US" sz="1100">
                          <a:latin typeface="Avenir"/>
                          <a:ea typeface="Avenir"/>
                          <a:cs typeface="Avenir"/>
                          <a:sym typeface="Avenir"/>
                        </a:rPr>
                        <a:t>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Vendor</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Description</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Part No.</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QTY</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Unit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Price</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graphicFrame>
        <p:nvGraphicFramePr>
          <p:cNvPr id="1702" name="Google Shape;1702;p122"/>
          <p:cNvGraphicFramePr/>
          <p:nvPr/>
        </p:nvGraphicFramePr>
        <p:xfrm>
          <a:off x="1087288" y="1846750"/>
          <a:ext cx="3000000" cy="3000000"/>
        </p:xfrm>
        <a:graphic>
          <a:graphicData uri="http://schemas.openxmlformats.org/drawingml/2006/table">
            <a:tbl>
              <a:tblPr>
                <a:noFill/>
                <a:tableStyleId>{F1687F39-28DF-4A0A-9045-9EB3660E8CA7}</a:tableStyleId>
              </a:tblPr>
              <a:tblGrid>
                <a:gridCol w="443400"/>
                <a:gridCol w="762150"/>
                <a:gridCol w="1865800"/>
                <a:gridCol w="1197375"/>
                <a:gridCol w="499250"/>
                <a:gridCol w="547000"/>
                <a:gridCol w="867100"/>
                <a:gridCol w="787350"/>
              </a:tblGrid>
              <a:tr h="2857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7</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Basic ESC</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BESC30-R3</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$25.00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$25.00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54290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8</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Raspberry Pi 3 Model B Motherboard</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solidFill>
                            <a:srgbClr val="333333"/>
                          </a:solidFill>
                          <a:latin typeface="Avenir"/>
                          <a:ea typeface="Avenir"/>
                          <a:cs typeface="Avenir"/>
                          <a:sym typeface="Avenir"/>
                        </a:rPr>
                        <a:t>RASPBERRYPI3-MODB-1GB</a:t>
                      </a:r>
                      <a:endParaRPr sz="1100">
                        <a:solidFill>
                          <a:srgbClr val="333333"/>
                        </a:solidFill>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$34.99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$34.99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5143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9</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Blue Robotics</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Subsea Buoyancy Foam: R-3312</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FLOAT-R3312-R1-VP</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$21.00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$21.00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r h="2857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10</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Loctite Epoxy Quick Set</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1395391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$6.65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$6.65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r h="438150">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Amazon</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solidFill>
                            <a:srgbClr val="111111"/>
                          </a:solidFill>
                          <a:latin typeface="Avenir"/>
                          <a:ea typeface="Avenir"/>
                          <a:cs typeface="Avenir"/>
                          <a:sym typeface="Avenir"/>
                        </a:rPr>
                        <a:t>MG Chemicals Silicone Modified Conformal Coating</a:t>
                      </a:r>
                      <a:endParaRPr sz="1100">
                        <a:solidFill>
                          <a:srgbClr val="111111"/>
                        </a:solidFill>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solidFill>
                            <a:srgbClr val="333333"/>
                          </a:solidFill>
                          <a:latin typeface="Avenir"/>
                          <a:ea typeface="Avenir"/>
                          <a:cs typeface="Avenir"/>
                          <a:sym typeface="Avenir"/>
                        </a:rPr>
                        <a:t>422B-55ML</a:t>
                      </a:r>
                      <a:endParaRPr sz="1100">
                        <a:solidFill>
                          <a:srgbClr val="333333"/>
                        </a:solidFill>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each</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$12.95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sz="1100">
                          <a:latin typeface="Avenir"/>
                          <a:ea typeface="Avenir"/>
                          <a:cs typeface="Avenir"/>
                          <a:sym typeface="Avenir"/>
                        </a:rPr>
                        <a:t>$12.95</a:t>
                      </a:r>
                      <a:endParaRPr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r>
            </a:tbl>
          </a:graphicData>
        </a:graphic>
      </p:graphicFrame>
      <p:graphicFrame>
        <p:nvGraphicFramePr>
          <p:cNvPr id="1703" name="Google Shape;1703;p122"/>
          <p:cNvGraphicFramePr/>
          <p:nvPr/>
        </p:nvGraphicFramePr>
        <p:xfrm>
          <a:off x="6402263" y="4218450"/>
          <a:ext cx="3000000" cy="3000000"/>
        </p:xfrm>
        <a:graphic>
          <a:graphicData uri="http://schemas.openxmlformats.org/drawingml/2006/table">
            <a:tbl>
              <a:tblPr>
                <a:noFill/>
                <a:tableStyleId>{F1687F39-28DF-4A0A-9045-9EB3660E8CA7}</a:tableStyleId>
              </a:tblPr>
              <a:tblGrid>
                <a:gridCol w="867100"/>
                <a:gridCol w="787350"/>
              </a:tblGrid>
              <a:tr h="349800">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Total Cost</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latin typeface="Avenir"/>
                          <a:ea typeface="Avenir"/>
                          <a:cs typeface="Avenir"/>
                          <a:sym typeface="Avenir"/>
                        </a:rPr>
                        <a:t>$1,871.53</a:t>
                      </a:r>
                      <a:endParaRPr b="1" sz="1100">
                        <a:latin typeface="Avenir"/>
                        <a:ea typeface="Avenir"/>
                        <a:cs typeface="Avenir"/>
                        <a:sym typeface="Avenir"/>
                      </a:endParaRPr>
                    </a:p>
                  </a:txBody>
                  <a:tcPr marT="19050" marB="19050" marR="28575" marL="28575" anchor="ctr">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7" name="Shape 1707"/>
        <p:cNvGrpSpPr/>
        <p:nvPr/>
      </p:nvGrpSpPr>
      <p:grpSpPr>
        <a:xfrm>
          <a:off x="0" y="0"/>
          <a:ext cx="0" cy="0"/>
          <a:chOff x="0" y="0"/>
          <a:chExt cx="0" cy="0"/>
        </a:xfrm>
      </p:grpSpPr>
      <p:sp>
        <p:nvSpPr>
          <p:cNvPr id="1708" name="Google Shape;1708;p123"/>
          <p:cNvSpPr/>
          <p:nvPr/>
        </p:nvSpPr>
        <p:spPr>
          <a:xfrm>
            <a:off x="0" y="0"/>
            <a:ext cx="3016200" cy="5143500"/>
          </a:xfrm>
          <a:prstGeom prst="rect">
            <a:avLst/>
          </a:prstGeom>
          <a:solidFill>
            <a:srgbClr val="5CACDF"/>
          </a:solidFill>
          <a:ln cap="flat" cmpd="sng" w="9525">
            <a:solidFill>
              <a:srgbClr val="5CAC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09" name="Google Shape;1709;p123"/>
          <p:cNvSpPr/>
          <p:nvPr/>
        </p:nvSpPr>
        <p:spPr>
          <a:xfrm rot="5400000">
            <a:off x="731688" y="2275500"/>
            <a:ext cx="5161500" cy="592500"/>
          </a:xfrm>
          <a:prstGeom prst="rtTriangle">
            <a:avLst/>
          </a:prstGeom>
          <a:solidFill>
            <a:srgbClr val="5CACDF"/>
          </a:solidFill>
          <a:ln cap="flat" cmpd="sng" w="9525">
            <a:solidFill>
              <a:srgbClr val="5CA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710" name="Google Shape;1710;p123"/>
          <p:cNvSpPr txBox="1"/>
          <p:nvPr/>
        </p:nvSpPr>
        <p:spPr>
          <a:xfrm>
            <a:off x="-16525" y="1725725"/>
            <a:ext cx="3321000" cy="11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4200">
                <a:solidFill>
                  <a:srgbClr val="FFFFFF"/>
                </a:solidFill>
                <a:latin typeface="Proxima Nova"/>
                <a:ea typeface="Proxima Nova"/>
                <a:cs typeface="Proxima Nova"/>
                <a:sym typeface="Proxima Nova"/>
              </a:rPr>
              <a:t>PROJECTED</a:t>
            </a:r>
            <a:endParaRPr b="1" i="1" sz="4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i="1" lang="en-US" sz="4200">
                <a:solidFill>
                  <a:srgbClr val="FFFFFF"/>
                </a:solidFill>
                <a:latin typeface="Proxima Nova"/>
                <a:ea typeface="Proxima Nova"/>
                <a:cs typeface="Proxima Nova"/>
                <a:sym typeface="Proxima Nova"/>
              </a:rPr>
              <a:t>BUDGET</a:t>
            </a:r>
            <a:endParaRPr b="1" i="1" sz="4200">
              <a:solidFill>
                <a:srgbClr val="FFFFFF"/>
              </a:solidFill>
              <a:latin typeface="Proxima Nova"/>
              <a:ea typeface="Proxima Nova"/>
              <a:cs typeface="Proxima Nova"/>
              <a:sym typeface="Proxima Nova"/>
            </a:endParaRPr>
          </a:p>
        </p:txBody>
      </p:sp>
      <p:graphicFrame>
        <p:nvGraphicFramePr>
          <p:cNvPr id="1711" name="Google Shape;1711;p123"/>
          <p:cNvGraphicFramePr/>
          <p:nvPr/>
        </p:nvGraphicFramePr>
        <p:xfrm>
          <a:off x="4248613" y="1788900"/>
          <a:ext cx="3000000" cy="3000000"/>
        </p:xfrm>
        <a:graphic>
          <a:graphicData uri="http://schemas.openxmlformats.org/drawingml/2006/table">
            <a:tbl>
              <a:tblPr>
                <a:noFill/>
                <a:tableStyleId>{34867551-DB93-4BD4-A49E-A8DDCCDBA092}</a:tableStyleId>
              </a:tblPr>
              <a:tblGrid>
                <a:gridCol w="1736025"/>
                <a:gridCol w="1027875"/>
                <a:gridCol w="613025"/>
              </a:tblGrid>
              <a:tr h="361375">
                <a:tc>
                  <a:txBody>
                    <a:bodyPr>
                      <a:noAutofit/>
                    </a:bodyPr>
                    <a:lstStyle/>
                    <a:p>
                      <a:pPr indent="0" lvl="0" marL="0" rtl="0" algn="l">
                        <a:spcBef>
                          <a:spcPts val="0"/>
                        </a:spcBef>
                        <a:spcAft>
                          <a:spcPts val="0"/>
                        </a:spcAft>
                        <a:buNone/>
                      </a:pPr>
                      <a:r>
                        <a:rPr lang="en-US">
                          <a:solidFill>
                            <a:schemeClr val="dk2"/>
                          </a:solidFill>
                          <a:latin typeface="Proxima Nova"/>
                          <a:ea typeface="Proxima Nova"/>
                          <a:cs typeface="Proxima Nova"/>
                          <a:sym typeface="Proxima Nova"/>
                        </a:rPr>
                        <a:t>TOTAL</a:t>
                      </a:r>
                      <a:endParaRPr>
                        <a:solidFill>
                          <a:schemeClr val="dk2"/>
                        </a:solidFill>
                        <a:latin typeface="Proxima Nova"/>
                        <a:ea typeface="Proxima Nova"/>
                        <a:cs typeface="Proxima Nova"/>
                        <a:sym typeface="Proxima Nova"/>
                      </a:endParaRPr>
                    </a:p>
                  </a:txBody>
                  <a:tcPr marT="91425" marB="91425" marR="91425" marL="91425">
                    <a:lnL cap="flat" cmpd="sng" w="9525">
                      <a:solidFill>
                        <a:srgbClr val="5DADE2"/>
                      </a:solidFill>
                      <a:prstDash val="solid"/>
                      <a:round/>
                      <a:headEnd len="sm" w="sm" type="none"/>
                      <a:tailEnd len="sm" w="sm" type="none"/>
                    </a:lnL>
                    <a:lnR cap="flat" cmpd="sng" w="9525">
                      <a:solidFill>
                        <a:srgbClr val="5DADE2"/>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$6,000</a:t>
                      </a:r>
                      <a:endParaRPr>
                        <a:solidFill>
                          <a:schemeClr val="dk2"/>
                        </a:solidFill>
                        <a:latin typeface="Proxima Nova"/>
                        <a:ea typeface="Proxima Nova"/>
                        <a:cs typeface="Proxima Nova"/>
                        <a:sym typeface="Proxima Nova"/>
                      </a:endParaRPr>
                    </a:p>
                  </a:txBody>
                  <a:tcPr marT="91425" marB="91425" marR="91425" marL="91425">
                    <a:lnL cap="flat" cmpd="sng" w="9525">
                      <a:solidFill>
                        <a:srgbClr val="5DADE2"/>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DADE2"/>
                      </a:solidFill>
                      <a:prstDash val="solid"/>
                      <a:round/>
                      <a:headEnd len="sm" w="sm" type="none"/>
                      <a:tailEnd len="sm" w="sm" type="none"/>
                    </a:lnT>
                    <a:lnB cap="flat" cmpd="sng" w="9525">
                      <a:solidFill>
                        <a:srgbClr val="5DADE2"/>
                      </a:solidFill>
                      <a:prstDash val="solid"/>
                      <a:round/>
                      <a:headEnd len="sm" w="sm" type="none"/>
                      <a:tailEnd len="sm" w="sm" type="none"/>
                    </a:lnB>
                    <a:solidFill>
                      <a:srgbClr val="D5EBFA"/>
                    </a:solidFill>
                  </a:tcPr>
                </a:tc>
                <a:tc>
                  <a:txBody>
                    <a:bodyPr>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lnL cap="flat" cmpd="sng" w="9525">
                      <a:solidFill>
                        <a:srgbClr val="5CACDF"/>
                      </a:solidFill>
                      <a:prstDash val="solid"/>
                      <a:round/>
                      <a:headEnd len="sm" w="sm" type="none"/>
                      <a:tailEnd len="sm" w="sm" type="none"/>
                    </a:lnL>
                    <a:lnR cap="flat" cmpd="sng" w="9525">
                      <a:solidFill>
                        <a:srgbClr val="5DADE2">
                          <a:alpha val="0"/>
                        </a:srgbClr>
                      </a:solidFill>
                      <a:prstDash val="solid"/>
                      <a:round/>
                      <a:headEnd len="sm" w="sm" type="none"/>
                      <a:tailEnd len="sm" w="sm" type="none"/>
                    </a:lnR>
                    <a:lnT cap="flat" cmpd="sng" w="9525">
                      <a:solidFill>
                        <a:srgbClr val="5DADE2">
                          <a:alpha val="0"/>
                        </a:srgbClr>
                      </a:solidFill>
                      <a:prstDash val="solid"/>
                      <a:round/>
                      <a:headEnd len="sm" w="sm" type="none"/>
                      <a:tailEnd len="sm" w="sm" type="none"/>
                    </a:lnT>
                    <a:lnB cap="flat" cmpd="sng" w="9525">
                      <a:solidFill>
                        <a:srgbClr val="5DADE2">
                          <a:alpha val="0"/>
                        </a:srgbClr>
                      </a:solidFill>
                      <a:prstDash val="solid"/>
                      <a:round/>
                      <a:headEnd len="sm" w="sm" type="none"/>
                      <a:tailEnd len="sm" w="sm" type="none"/>
                    </a:lnB>
                  </a:tcPr>
                </a:tc>
              </a:tr>
            </a:tbl>
          </a:graphicData>
        </a:graphic>
      </p:graphicFrame>
      <p:pic>
        <p:nvPicPr>
          <p:cNvPr id="1712" name="Google Shape;1712;p123" title="Points scored"/>
          <p:cNvPicPr preferRelativeResize="0"/>
          <p:nvPr/>
        </p:nvPicPr>
        <p:blipFill>
          <a:blip r:embed="rId3">
            <a:alphaModFix/>
          </a:blip>
          <a:stretch>
            <a:fillRect/>
          </a:stretch>
        </p:blipFill>
        <p:spPr>
          <a:xfrm>
            <a:off x="4156627" y="2517073"/>
            <a:ext cx="3920151" cy="2423975"/>
          </a:xfrm>
          <a:prstGeom prst="rect">
            <a:avLst/>
          </a:prstGeom>
          <a:noFill/>
          <a:ln>
            <a:noFill/>
          </a:ln>
        </p:spPr>
      </p:pic>
      <p:graphicFrame>
        <p:nvGraphicFramePr>
          <p:cNvPr id="1713" name="Google Shape;1713;p123"/>
          <p:cNvGraphicFramePr/>
          <p:nvPr/>
        </p:nvGraphicFramePr>
        <p:xfrm>
          <a:off x="4248613" y="428325"/>
          <a:ext cx="3000000" cy="3000000"/>
        </p:xfrm>
        <a:graphic>
          <a:graphicData uri="http://schemas.openxmlformats.org/drawingml/2006/table">
            <a:tbl>
              <a:tblPr>
                <a:noFill/>
                <a:tableStyleId>{F1687F39-28DF-4A0A-9045-9EB3660E8CA7}</a:tableStyleId>
              </a:tblPr>
              <a:tblGrid>
                <a:gridCol w="1736025"/>
                <a:gridCol w="1027875"/>
                <a:gridCol w="972275"/>
              </a:tblGrid>
              <a:tr h="329275">
                <a:tc>
                  <a:txBody>
                    <a:bodyPr>
                      <a:noAutofit/>
                    </a:bodyPr>
                    <a:lstStyle/>
                    <a:p>
                      <a:pPr indent="0" lvl="0" marL="0" rtl="0" algn="l">
                        <a:lnSpc>
                          <a:spcPct val="115000"/>
                        </a:lnSpc>
                        <a:spcBef>
                          <a:spcPts val="0"/>
                        </a:spcBef>
                        <a:spcAft>
                          <a:spcPts val="0"/>
                        </a:spcAft>
                        <a:buNone/>
                      </a:pPr>
                      <a:r>
                        <a:rPr lang="en-US">
                          <a:solidFill>
                            <a:schemeClr val="dk2"/>
                          </a:solidFill>
                          <a:latin typeface="Proxima Nova"/>
                          <a:ea typeface="Proxima Nova"/>
                          <a:cs typeface="Proxima Nova"/>
                          <a:sym typeface="Proxima Nova"/>
                        </a:rPr>
                        <a:t>SYSTEMS</a:t>
                      </a:r>
                      <a:endParaRPr>
                        <a:solidFill>
                          <a:schemeClr val="dk2"/>
                        </a:solidFill>
                        <a:latin typeface="Proxima Nova"/>
                        <a:ea typeface="Proxima Nova"/>
                        <a:cs typeface="Proxima Nova"/>
                        <a:sym typeface="Proxima Nova"/>
                      </a:endParaRPr>
                    </a:p>
                  </a:txBody>
                  <a:tcPr marT="19050" marB="19050" marR="28575" marL="28575" anchor="b">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a:solidFill>
                            <a:schemeClr val="dk2"/>
                          </a:solidFill>
                          <a:latin typeface="Proxima Nova"/>
                          <a:ea typeface="Proxima Nova"/>
                          <a:cs typeface="Proxima Nova"/>
                          <a:sym typeface="Proxima Nova"/>
                        </a:rPr>
                        <a:t>$2,106.95</a:t>
                      </a:r>
                      <a:endParaRPr>
                        <a:solidFill>
                          <a:schemeClr val="dk2"/>
                        </a:solidFill>
                        <a:latin typeface="Proxima Nova"/>
                        <a:ea typeface="Proxima Nova"/>
                        <a:cs typeface="Proxima Nova"/>
                        <a:sym typeface="Proxima Nova"/>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a:solidFill>
                            <a:schemeClr val="dk2"/>
                          </a:solidFill>
                          <a:latin typeface="Proxima Nova"/>
                          <a:ea typeface="Proxima Nova"/>
                          <a:cs typeface="Proxima Nova"/>
                          <a:sym typeface="Proxima Nova"/>
                        </a:rPr>
                        <a:t>35.1%</a:t>
                      </a:r>
                      <a:endParaRPr>
                        <a:solidFill>
                          <a:schemeClr val="dk2"/>
                        </a:solidFill>
                        <a:latin typeface="Proxima Nova"/>
                        <a:ea typeface="Proxima Nova"/>
                        <a:cs typeface="Proxima Nova"/>
                        <a:sym typeface="Proxima Nova"/>
                      </a:endParaRPr>
                    </a:p>
                  </a:txBody>
                  <a:tcPr marT="19050" marB="19050" marR="28575" marL="28575" anchor="b">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r>
              <a:tr h="329250">
                <a:tc>
                  <a:txBody>
                    <a:bodyPr>
                      <a:noAutofit/>
                    </a:bodyPr>
                    <a:lstStyle/>
                    <a:p>
                      <a:pPr indent="0" lvl="0" marL="0" rtl="0" algn="l">
                        <a:lnSpc>
                          <a:spcPct val="115000"/>
                        </a:lnSpc>
                        <a:spcBef>
                          <a:spcPts val="0"/>
                        </a:spcBef>
                        <a:spcAft>
                          <a:spcPts val="0"/>
                        </a:spcAft>
                        <a:buNone/>
                      </a:pPr>
                      <a:r>
                        <a:rPr lang="en-US">
                          <a:solidFill>
                            <a:schemeClr val="dk2"/>
                          </a:solidFill>
                          <a:latin typeface="Proxima Nova"/>
                          <a:ea typeface="Proxima Nova"/>
                          <a:cs typeface="Proxima Nova"/>
                          <a:sym typeface="Proxima Nova"/>
                        </a:rPr>
                        <a:t>MISCELLANEOUS</a:t>
                      </a:r>
                      <a:endParaRPr>
                        <a:solidFill>
                          <a:schemeClr val="dk2"/>
                        </a:solidFill>
                        <a:latin typeface="Proxima Nova"/>
                        <a:ea typeface="Proxima Nova"/>
                        <a:cs typeface="Proxima Nova"/>
                        <a:sym typeface="Proxima Nova"/>
                      </a:endParaRPr>
                    </a:p>
                  </a:txBody>
                  <a:tcPr marT="19050" marB="19050" marR="28575" marL="28575" anchor="b">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a:solidFill>
                            <a:schemeClr val="dk2"/>
                          </a:solidFill>
                          <a:latin typeface="Proxima Nova"/>
                          <a:ea typeface="Proxima Nova"/>
                          <a:cs typeface="Proxima Nova"/>
                          <a:sym typeface="Proxima Nova"/>
                        </a:rPr>
                        <a:t>$518.84</a:t>
                      </a:r>
                      <a:endParaRPr>
                        <a:solidFill>
                          <a:schemeClr val="dk2"/>
                        </a:solidFill>
                        <a:latin typeface="Proxima Nova"/>
                        <a:ea typeface="Proxima Nova"/>
                        <a:cs typeface="Proxima Nova"/>
                        <a:sym typeface="Proxima Nova"/>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a:solidFill>
                            <a:schemeClr val="dk2"/>
                          </a:solidFill>
                          <a:latin typeface="Proxima Nova"/>
                          <a:ea typeface="Proxima Nova"/>
                          <a:cs typeface="Proxima Nova"/>
                          <a:sym typeface="Proxima Nova"/>
                        </a:rPr>
                        <a:t>8.7%</a:t>
                      </a:r>
                      <a:endParaRPr>
                        <a:solidFill>
                          <a:schemeClr val="dk2"/>
                        </a:solidFill>
                        <a:latin typeface="Proxima Nova"/>
                        <a:ea typeface="Proxima Nova"/>
                        <a:cs typeface="Proxima Nova"/>
                        <a:sym typeface="Proxima Nova"/>
                      </a:endParaRPr>
                    </a:p>
                  </a:txBody>
                  <a:tcPr marT="19050" marB="19050" marR="28575" marL="28575" anchor="b">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r>
              <a:tr h="337975">
                <a:tc>
                  <a:txBody>
                    <a:bodyPr>
                      <a:noAutofit/>
                    </a:bodyPr>
                    <a:lstStyle/>
                    <a:p>
                      <a:pPr indent="0" lvl="0" marL="0" rtl="0" algn="l">
                        <a:lnSpc>
                          <a:spcPct val="115000"/>
                        </a:lnSpc>
                        <a:spcBef>
                          <a:spcPts val="0"/>
                        </a:spcBef>
                        <a:spcAft>
                          <a:spcPts val="0"/>
                        </a:spcAft>
                        <a:buNone/>
                      </a:pPr>
                      <a:r>
                        <a:rPr lang="en-US">
                          <a:solidFill>
                            <a:schemeClr val="dk2"/>
                          </a:solidFill>
                          <a:latin typeface="Proxima Nova"/>
                          <a:ea typeface="Proxima Nova"/>
                          <a:cs typeface="Proxima Nova"/>
                          <a:sym typeface="Proxima Nova"/>
                        </a:rPr>
                        <a:t>INTERNS</a:t>
                      </a:r>
                      <a:endParaRPr>
                        <a:solidFill>
                          <a:schemeClr val="dk2"/>
                        </a:solidFill>
                        <a:latin typeface="Proxima Nova"/>
                        <a:ea typeface="Proxima Nova"/>
                        <a:cs typeface="Proxima Nova"/>
                        <a:sym typeface="Proxima Nova"/>
                      </a:endParaRPr>
                    </a:p>
                  </a:txBody>
                  <a:tcPr marT="19050" marB="19050" marR="28575" marL="28575" anchor="b">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a:solidFill>
                            <a:schemeClr val="dk2"/>
                          </a:solidFill>
                          <a:latin typeface="Proxima Nova"/>
                          <a:ea typeface="Proxima Nova"/>
                          <a:cs typeface="Proxima Nova"/>
                          <a:sym typeface="Proxima Nova"/>
                        </a:rPr>
                        <a:t>$1,871.53</a:t>
                      </a:r>
                      <a:endParaRPr>
                        <a:solidFill>
                          <a:schemeClr val="dk2"/>
                        </a:solidFill>
                        <a:latin typeface="Proxima Nova"/>
                        <a:ea typeface="Proxima Nova"/>
                        <a:cs typeface="Proxima Nova"/>
                        <a:sym typeface="Proxima Nova"/>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c>
                  <a:txBody>
                    <a:bodyPr>
                      <a:noAutofit/>
                    </a:bodyPr>
                    <a:lstStyle/>
                    <a:p>
                      <a:pPr indent="0" lvl="0" marL="0" rtl="0" algn="ctr">
                        <a:lnSpc>
                          <a:spcPct val="115000"/>
                        </a:lnSpc>
                        <a:spcBef>
                          <a:spcPts val="0"/>
                        </a:spcBef>
                        <a:spcAft>
                          <a:spcPts val="0"/>
                        </a:spcAft>
                        <a:buNone/>
                      </a:pPr>
                      <a:r>
                        <a:rPr lang="en-US">
                          <a:solidFill>
                            <a:schemeClr val="dk2"/>
                          </a:solidFill>
                          <a:latin typeface="Proxima Nova"/>
                          <a:ea typeface="Proxima Nova"/>
                          <a:cs typeface="Proxima Nova"/>
                          <a:sym typeface="Proxima Nova"/>
                        </a:rPr>
                        <a:t>31.2%</a:t>
                      </a:r>
                      <a:endParaRPr>
                        <a:solidFill>
                          <a:schemeClr val="dk2"/>
                        </a:solidFill>
                        <a:latin typeface="Proxima Nova"/>
                        <a:ea typeface="Proxima Nova"/>
                        <a:cs typeface="Proxima Nova"/>
                        <a:sym typeface="Proxima Nova"/>
                      </a:endParaRPr>
                    </a:p>
                  </a:txBody>
                  <a:tcPr marT="19050" marB="19050" marR="28575" marL="28575" anchor="b">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solidFill>
                      <a:srgbClr val="D5EBFA"/>
                    </a:solidFill>
                  </a:tcPr>
                </a:tc>
              </a:tr>
              <a:tr h="364075">
                <a:tc>
                  <a:txBody>
                    <a:bodyPr>
                      <a:noAutofit/>
                    </a:bodyPr>
                    <a:lstStyle/>
                    <a:p>
                      <a:pPr indent="0" lvl="0" marL="0" rtl="0" algn="l">
                        <a:lnSpc>
                          <a:spcPct val="115000"/>
                        </a:lnSpc>
                        <a:spcBef>
                          <a:spcPts val="0"/>
                        </a:spcBef>
                        <a:spcAft>
                          <a:spcPts val="0"/>
                        </a:spcAft>
                        <a:buNone/>
                      </a:pPr>
                      <a:r>
                        <a:rPr lang="en-US">
                          <a:solidFill>
                            <a:schemeClr val="dk2"/>
                          </a:solidFill>
                          <a:latin typeface="Proxima Nova"/>
                          <a:ea typeface="Proxima Nova"/>
                          <a:cs typeface="Proxima Nova"/>
                          <a:sym typeface="Proxima Nova"/>
                        </a:rPr>
                        <a:t>ADDITIONAL COSTS</a:t>
                      </a:r>
                      <a:endParaRPr>
                        <a:solidFill>
                          <a:schemeClr val="dk2"/>
                        </a:solidFill>
                        <a:latin typeface="Proxima Nova"/>
                        <a:ea typeface="Proxima Nova"/>
                        <a:cs typeface="Proxima Nova"/>
                        <a:sym typeface="Proxima Nova"/>
                      </a:endParaRPr>
                    </a:p>
                  </a:txBody>
                  <a:tcPr marT="19050" marB="19050" marR="28575" marL="28575" anchor="b">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a:solidFill>
                            <a:schemeClr val="dk2"/>
                          </a:solidFill>
                          <a:latin typeface="Proxima Nova"/>
                          <a:ea typeface="Proxima Nova"/>
                          <a:cs typeface="Proxima Nova"/>
                          <a:sym typeface="Proxima Nova"/>
                        </a:rPr>
                        <a:t>$1,500</a:t>
                      </a:r>
                      <a:endParaRPr>
                        <a:solidFill>
                          <a:schemeClr val="dk2"/>
                        </a:solidFill>
                        <a:latin typeface="Proxima Nova"/>
                        <a:ea typeface="Proxima Nova"/>
                        <a:cs typeface="Proxima Nova"/>
                        <a:sym typeface="Proxima Nova"/>
                      </a:endParaRPr>
                    </a:p>
                  </a:txBody>
                  <a:tcPr marT="19050" marB="19050" marR="28575" marL="28575" anchor="ctr">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a:solidFill>
                            <a:schemeClr val="dk2"/>
                          </a:solidFill>
                          <a:latin typeface="Proxima Nova"/>
                          <a:ea typeface="Proxima Nova"/>
                          <a:cs typeface="Proxima Nova"/>
                          <a:sym typeface="Proxima Nova"/>
                        </a:rPr>
                        <a:t>25.0%</a:t>
                      </a:r>
                      <a:endParaRPr>
                        <a:solidFill>
                          <a:schemeClr val="dk2"/>
                        </a:solidFill>
                        <a:latin typeface="Proxima Nova"/>
                        <a:ea typeface="Proxima Nova"/>
                        <a:cs typeface="Proxima Nova"/>
                        <a:sym typeface="Proxima Nova"/>
                      </a:endParaRPr>
                    </a:p>
                  </a:txBody>
                  <a:tcPr marT="19050" marB="19050" marR="28575" marL="28575" anchor="b">
                    <a:lnL cap="flat" cmpd="sng" w="9525">
                      <a:solidFill>
                        <a:srgbClr val="5CACDF"/>
                      </a:solidFill>
                      <a:prstDash val="solid"/>
                      <a:round/>
                      <a:headEnd len="sm" w="sm" type="none"/>
                      <a:tailEnd len="sm" w="sm" type="none"/>
                    </a:lnL>
                    <a:lnR cap="flat" cmpd="sng" w="9525">
                      <a:solidFill>
                        <a:srgbClr val="5CACDF"/>
                      </a:solidFill>
                      <a:prstDash val="solid"/>
                      <a:round/>
                      <a:headEnd len="sm" w="sm" type="none"/>
                      <a:tailEnd len="sm" w="sm" type="none"/>
                    </a:lnR>
                    <a:lnT cap="flat" cmpd="sng" w="9525">
                      <a:solidFill>
                        <a:srgbClr val="5CACDF"/>
                      </a:solidFill>
                      <a:prstDash val="solid"/>
                      <a:round/>
                      <a:headEnd len="sm" w="sm" type="none"/>
                      <a:tailEnd len="sm" w="sm" type="none"/>
                    </a:lnT>
                    <a:lnB cap="flat" cmpd="sng" w="9525">
                      <a:solidFill>
                        <a:srgbClr val="5CACDF"/>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1718" name="Shape 1718"/>
        <p:cNvGrpSpPr/>
        <p:nvPr/>
      </p:nvGrpSpPr>
      <p:grpSpPr>
        <a:xfrm>
          <a:off x="0" y="0"/>
          <a:ext cx="0" cy="0"/>
          <a:chOff x="0" y="0"/>
          <a:chExt cx="0" cy="0"/>
        </a:xfrm>
      </p:grpSpPr>
      <p:sp>
        <p:nvSpPr>
          <p:cNvPr id="1719" name="Google Shape;1719;p124"/>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720" name="Google Shape;1720;p124"/>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721" name="Google Shape;1721;p124"/>
          <p:cNvSpPr txBox="1"/>
          <p:nvPr/>
        </p:nvSpPr>
        <p:spPr>
          <a:xfrm>
            <a:off x="1711050" y="1870050"/>
            <a:ext cx="5721900" cy="1403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OUTREACH</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1000"/>
                                        <p:tgtEl>
                                          <p:spTgt spid="1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Google Shape;1727;p125"/>
          <p:cNvSpPr txBox="1"/>
          <p:nvPr>
            <p:ph idx="1" type="body"/>
          </p:nvPr>
        </p:nvSpPr>
        <p:spPr>
          <a:xfrm>
            <a:off x="95700" y="1286550"/>
            <a:ext cx="5639700" cy="238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Educate the youth about Science, Technology, Engineering, Art &amp; Math (STEAM)  career pathways through interactive presentations and collaborative activities. </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Diversity within in each STEAM field. </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Give back to the community by helping students develop skills that will aid them in their future endeavours</a:t>
            </a:r>
            <a:endParaRPr>
              <a:latin typeface="Proxima Nova"/>
              <a:ea typeface="Proxima Nova"/>
              <a:cs typeface="Proxima Nova"/>
              <a:sym typeface="Proxima Nova"/>
            </a:endParaRPr>
          </a:p>
        </p:txBody>
      </p:sp>
      <p:sp>
        <p:nvSpPr>
          <p:cNvPr id="1728" name="Google Shape;1728;p125"/>
          <p:cNvSpPr/>
          <p:nvPr/>
        </p:nvSpPr>
        <p:spPr>
          <a:xfrm>
            <a:off x="0" y="0"/>
            <a:ext cx="27405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9" name="Google Shape;1729;p125"/>
          <p:cNvSpPr/>
          <p:nvPr/>
        </p:nvSpPr>
        <p:spPr>
          <a:xfrm rot="5400000">
            <a:off x="25392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5"/>
          <p:cNvSpPr/>
          <p:nvPr/>
        </p:nvSpPr>
        <p:spPr>
          <a:xfrm rot="-5400000">
            <a:off x="30591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5"/>
          <p:cNvSpPr/>
          <p:nvPr/>
        </p:nvSpPr>
        <p:spPr>
          <a:xfrm>
            <a:off x="3333000" y="556525"/>
            <a:ext cx="58110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25"/>
          <p:cNvSpPr txBox="1"/>
          <p:nvPr/>
        </p:nvSpPr>
        <p:spPr>
          <a:xfrm>
            <a:off x="0" y="0"/>
            <a:ext cx="26448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PURPOSE</a:t>
            </a:r>
            <a:endParaRPr b="1" i="1" sz="4000">
              <a:solidFill>
                <a:srgbClr val="FFFFFF"/>
              </a:solidFill>
              <a:latin typeface="Proxima Nova"/>
              <a:ea typeface="Proxima Nova"/>
              <a:cs typeface="Proxima Nova"/>
              <a:sym typeface="Proxima Nova"/>
            </a:endParaRPr>
          </a:p>
        </p:txBody>
      </p:sp>
      <p:sp>
        <p:nvSpPr>
          <p:cNvPr id="1734" name="Google Shape;1734;p125"/>
          <p:cNvSpPr txBox="1"/>
          <p:nvPr/>
        </p:nvSpPr>
        <p:spPr>
          <a:xfrm>
            <a:off x="95700" y="556675"/>
            <a:ext cx="24534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OUTREACH</a:t>
            </a:r>
            <a:endParaRPr b="1" i="1" sz="1600">
              <a:solidFill>
                <a:srgbClr val="FFFFFF"/>
              </a:solidFill>
              <a:latin typeface="Proxima Nova"/>
              <a:ea typeface="Proxima Nova"/>
              <a:cs typeface="Proxima Nova"/>
              <a:sym typeface="Proxima Nova"/>
            </a:endParaRPr>
          </a:p>
        </p:txBody>
      </p:sp>
      <p:sp>
        <p:nvSpPr>
          <p:cNvPr id="1735" name="Google Shape;1735;p12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G_1534.PNG" id="1736" name="Google Shape;1736;p125"/>
          <p:cNvPicPr preferRelativeResize="0"/>
          <p:nvPr/>
        </p:nvPicPr>
        <p:blipFill rotWithShape="1">
          <a:blip r:embed="rId4">
            <a:alphaModFix/>
          </a:blip>
          <a:srcRect b="38793" l="0" r="0" t="0"/>
          <a:stretch/>
        </p:blipFill>
        <p:spPr>
          <a:xfrm>
            <a:off x="5597829" y="1076276"/>
            <a:ext cx="3420446" cy="3723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idx="1" type="body"/>
          </p:nvPr>
        </p:nvSpPr>
        <p:spPr>
          <a:xfrm>
            <a:off x="311700" y="1152475"/>
            <a:ext cx="521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Proxima Nova"/>
                <a:ea typeface="Proxima Nova"/>
                <a:cs typeface="Proxima Nova"/>
                <a:sym typeface="Proxima Nova"/>
              </a:rPr>
              <a:t>Specific System Problems:</a:t>
            </a:r>
            <a:endParaRPr b="1">
              <a:latin typeface="Proxima Nova"/>
              <a:ea typeface="Proxima Nova"/>
              <a:cs typeface="Proxima Nova"/>
              <a:sym typeface="Proxima Nova"/>
            </a:endParaRPr>
          </a:p>
          <a:p>
            <a:pPr indent="-368300" lvl="0" marL="457200" rtl="0" algn="l">
              <a:spcBef>
                <a:spcPts val="1600"/>
              </a:spcBef>
              <a:spcAft>
                <a:spcPts val="0"/>
              </a:spcAft>
              <a:buSzPts val="2200"/>
              <a:buFont typeface="Proxima Nova"/>
              <a:buChar char="●"/>
            </a:pPr>
            <a:r>
              <a:rPr lang="en-US" sz="2200">
                <a:latin typeface="Proxima Nova"/>
                <a:ea typeface="Proxima Nova"/>
                <a:cs typeface="Proxima Nova"/>
                <a:sym typeface="Proxima Nova"/>
              </a:rPr>
              <a:t>Autonomous flight (with Vision)</a:t>
            </a:r>
            <a:endParaRPr sz="2200">
              <a:latin typeface="Proxima Nova"/>
              <a:ea typeface="Proxima Nova"/>
              <a:cs typeface="Proxima Nova"/>
              <a:sym typeface="Proxima Nova"/>
            </a:endParaRPr>
          </a:p>
          <a:p>
            <a:pPr indent="-368300" lvl="1" marL="914400" rtl="0" algn="l">
              <a:spcBef>
                <a:spcPts val="0"/>
              </a:spcBef>
              <a:spcAft>
                <a:spcPts val="0"/>
              </a:spcAft>
              <a:buSzPts val="2200"/>
              <a:buFont typeface="Proxima Nova"/>
              <a:buChar char="○"/>
            </a:pPr>
            <a:r>
              <a:rPr lang="en-US" sz="2200">
                <a:latin typeface="Proxima Nova"/>
                <a:ea typeface="Proxima Nova"/>
                <a:cs typeface="Proxima Nova"/>
                <a:sym typeface="Proxima Nova"/>
              </a:rPr>
              <a:t>Automatic Vision Targeting</a:t>
            </a:r>
            <a:endParaRPr sz="2200">
              <a:latin typeface="Proxima Nova"/>
              <a:ea typeface="Proxima Nova"/>
              <a:cs typeface="Proxima Nova"/>
              <a:sym typeface="Proxima Nova"/>
            </a:endParaRPr>
          </a:p>
          <a:p>
            <a:pPr indent="-368300" lvl="0" marL="457200" rtl="0" algn="l">
              <a:spcBef>
                <a:spcPts val="0"/>
              </a:spcBef>
              <a:spcAft>
                <a:spcPts val="0"/>
              </a:spcAft>
              <a:buSzPts val="2200"/>
              <a:buFont typeface="Proxima Nova"/>
              <a:buChar char="●"/>
            </a:pPr>
            <a:r>
              <a:rPr lang="en-US" sz="2200">
                <a:latin typeface="Proxima Nova"/>
                <a:ea typeface="Proxima Nova"/>
                <a:cs typeface="Proxima Nova"/>
                <a:sym typeface="Proxima Nova"/>
              </a:rPr>
              <a:t>Flying a linear distance of 201.9 feet</a:t>
            </a:r>
            <a:endParaRPr sz="2200">
              <a:latin typeface="Proxima Nova"/>
              <a:ea typeface="Proxima Nova"/>
              <a:cs typeface="Proxima Nova"/>
              <a:sym typeface="Proxima Nova"/>
            </a:endParaRPr>
          </a:p>
          <a:p>
            <a:pPr indent="-368300" lvl="0" marL="457200" rtl="0" algn="l">
              <a:spcBef>
                <a:spcPts val="0"/>
              </a:spcBef>
              <a:spcAft>
                <a:spcPts val="0"/>
              </a:spcAft>
              <a:buSzPts val="2200"/>
              <a:buFont typeface="Proxima Nova"/>
              <a:buChar char="●"/>
            </a:pPr>
            <a:r>
              <a:rPr lang="en-US" sz="2200">
                <a:latin typeface="Proxima Nova"/>
                <a:ea typeface="Proxima Nova"/>
                <a:cs typeface="Proxima Nova"/>
                <a:sym typeface="Proxima Nova"/>
              </a:rPr>
              <a:t>Watertight enclosures for </a:t>
            </a:r>
            <a:r>
              <a:rPr lang="en-US" sz="2200">
                <a:latin typeface="Proxima Nova"/>
                <a:ea typeface="Proxima Nova"/>
                <a:cs typeface="Proxima Nova"/>
                <a:sym typeface="Proxima Nova"/>
              </a:rPr>
              <a:t>diving</a:t>
            </a:r>
            <a:endParaRPr sz="2200">
              <a:latin typeface="Proxima Nova"/>
              <a:ea typeface="Proxima Nova"/>
              <a:cs typeface="Proxima Nova"/>
              <a:sym typeface="Proxima Nova"/>
            </a:endParaRPr>
          </a:p>
          <a:p>
            <a:pPr indent="-368300" lvl="0" marL="457200" rtl="0" algn="l">
              <a:spcBef>
                <a:spcPts val="0"/>
              </a:spcBef>
              <a:spcAft>
                <a:spcPts val="0"/>
              </a:spcAft>
              <a:buSzPts val="2200"/>
              <a:buFont typeface="Proxima Nova"/>
              <a:buChar char="●"/>
            </a:pPr>
            <a:r>
              <a:rPr lang="en-US" sz="2200">
                <a:latin typeface="Proxima Nova"/>
                <a:ea typeface="Proxima Nova"/>
                <a:cs typeface="Proxima Nova"/>
                <a:sym typeface="Proxima Nova"/>
              </a:rPr>
              <a:t>Flight testing and FAA Legalities</a:t>
            </a:r>
            <a:endParaRPr sz="2200">
              <a:latin typeface="Proxima Nova"/>
              <a:ea typeface="Proxima Nova"/>
              <a:cs typeface="Proxima Nova"/>
              <a:sym typeface="Proxima Nova"/>
            </a:endParaRPr>
          </a:p>
          <a:p>
            <a:pPr indent="-368300" lvl="0" marL="457200" rtl="0" algn="l">
              <a:spcBef>
                <a:spcPts val="0"/>
              </a:spcBef>
              <a:spcAft>
                <a:spcPts val="0"/>
              </a:spcAft>
              <a:buSzPts val="2200"/>
              <a:buFont typeface="Proxima Nova"/>
              <a:buChar char="●"/>
            </a:pPr>
            <a:r>
              <a:rPr lang="en-US" sz="2200">
                <a:latin typeface="Proxima Nova"/>
                <a:ea typeface="Proxima Nova"/>
                <a:cs typeface="Proxima Nova"/>
                <a:sym typeface="Proxima Nova"/>
              </a:rPr>
              <a:t>Physical obstructions when flying to body of water</a:t>
            </a:r>
            <a:endParaRPr sz="2200">
              <a:latin typeface="Proxima Nova"/>
              <a:ea typeface="Proxima Nova"/>
              <a:cs typeface="Proxima Nova"/>
              <a:sym typeface="Proxima Nova"/>
            </a:endParaRPr>
          </a:p>
        </p:txBody>
      </p:sp>
      <p:sp>
        <p:nvSpPr>
          <p:cNvPr id="239" name="Google Shape;239;p27"/>
          <p:cNvSpPr/>
          <p:nvPr/>
        </p:nvSpPr>
        <p:spPr>
          <a:xfrm>
            <a:off x="0" y="0"/>
            <a:ext cx="50367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7"/>
          <p:cNvSpPr/>
          <p:nvPr/>
        </p:nvSpPr>
        <p:spPr>
          <a:xfrm rot="5400000">
            <a:off x="48354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rot="-5400000">
            <a:off x="53553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5629200" y="556525"/>
            <a:ext cx="35148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txBox="1"/>
          <p:nvPr/>
        </p:nvSpPr>
        <p:spPr>
          <a:xfrm>
            <a:off x="0" y="0"/>
            <a:ext cx="50367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AERIAL SUBSYSTEM</a:t>
            </a:r>
            <a:endParaRPr b="1" i="1" sz="4000">
              <a:solidFill>
                <a:srgbClr val="FFFFFF"/>
              </a:solidFill>
              <a:latin typeface="Proxima Nova"/>
              <a:ea typeface="Proxima Nova"/>
              <a:cs typeface="Proxima Nova"/>
              <a:sym typeface="Proxima Nova"/>
            </a:endParaRPr>
          </a:p>
        </p:txBody>
      </p:sp>
      <p:sp>
        <p:nvSpPr>
          <p:cNvPr id="245" name="Google Shape;245;p27"/>
          <p:cNvSpPr txBox="1"/>
          <p:nvPr/>
        </p:nvSpPr>
        <p:spPr>
          <a:xfrm>
            <a:off x="95700" y="556675"/>
            <a:ext cx="4708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CRITERIA &amp; CONSTRAINTS</a:t>
            </a:r>
            <a:endParaRPr b="1" i="1" sz="1600">
              <a:solidFill>
                <a:srgbClr val="FFFFFF"/>
              </a:solidFill>
              <a:latin typeface="Proxima Nova"/>
              <a:ea typeface="Proxima Nova"/>
              <a:cs typeface="Proxima Nova"/>
              <a:sym typeface="Proxima Nova"/>
            </a:endParaRPr>
          </a:p>
        </p:txBody>
      </p:sp>
      <p:sp>
        <p:nvSpPr>
          <p:cNvPr id="246" name="Google Shape;246;p2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27"/>
          <p:cNvPicPr preferRelativeResize="0"/>
          <p:nvPr/>
        </p:nvPicPr>
        <p:blipFill rotWithShape="1">
          <a:blip r:embed="rId3">
            <a:alphaModFix/>
          </a:blip>
          <a:srcRect b="44595" l="0" r="0" t="0"/>
          <a:stretch/>
        </p:blipFill>
        <p:spPr>
          <a:xfrm>
            <a:off x="5742000" y="3418171"/>
            <a:ext cx="2926426" cy="1233706"/>
          </a:xfrm>
          <a:prstGeom prst="rect">
            <a:avLst/>
          </a:prstGeom>
          <a:noFill/>
          <a:ln>
            <a:noFill/>
          </a:ln>
        </p:spPr>
      </p:pic>
      <p:pic>
        <p:nvPicPr>
          <p:cNvPr id="248" name="Google Shape;248;p27"/>
          <p:cNvPicPr preferRelativeResize="0"/>
          <p:nvPr/>
        </p:nvPicPr>
        <p:blipFill>
          <a:blip r:embed="rId4">
            <a:alphaModFix/>
          </a:blip>
          <a:stretch>
            <a:fillRect/>
          </a:stretch>
        </p:blipFill>
        <p:spPr>
          <a:xfrm>
            <a:off x="5742000" y="1191475"/>
            <a:ext cx="2926426" cy="2226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1" name="Shape 1741"/>
        <p:cNvGrpSpPr/>
        <p:nvPr/>
      </p:nvGrpSpPr>
      <p:grpSpPr>
        <a:xfrm>
          <a:off x="0" y="0"/>
          <a:ext cx="0" cy="0"/>
          <a:chOff x="0" y="0"/>
          <a:chExt cx="0" cy="0"/>
        </a:xfrm>
      </p:grpSpPr>
      <p:sp>
        <p:nvSpPr>
          <p:cNvPr id="1742" name="Google Shape;1742;p126"/>
          <p:cNvSpPr txBox="1"/>
          <p:nvPr>
            <p:ph idx="1" type="body"/>
          </p:nvPr>
        </p:nvSpPr>
        <p:spPr>
          <a:xfrm>
            <a:off x="311700" y="1152475"/>
            <a:ext cx="83268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600">
                <a:latin typeface="Proxima Nova"/>
                <a:ea typeface="Proxima Nova"/>
                <a:cs typeface="Proxima Nova"/>
                <a:sym typeface="Proxima Nova"/>
              </a:rPr>
              <a:t>As the Outreach team, our main goal is to educate the youth about the possibilities that the STEAM fields possesses and to inspire the community to pursue a career in those fields.</a:t>
            </a:r>
            <a:endParaRPr sz="1600">
              <a:latin typeface="Proxima Nova"/>
              <a:ea typeface="Proxima Nova"/>
              <a:cs typeface="Proxima Nova"/>
              <a:sym typeface="Proxima Nova"/>
            </a:endParaRPr>
          </a:p>
          <a:p>
            <a:pPr indent="0" lvl="0" marL="0" rtl="0" algn="l">
              <a:lnSpc>
                <a:spcPct val="100000"/>
              </a:lnSpc>
              <a:spcBef>
                <a:spcPts val="1600"/>
              </a:spcBef>
              <a:spcAft>
                <a:spcPts val="0"/>
              </a:spcAft>
              <a:buNone/>
            </a:pPr>
            <a:r>
              <a:rPr lang="en-US" sz="1600">
                <a:latin typeface="Proxima Nova"/>
                <a:ea typeface="Proxima Nova"/>
                <a:cs typeface="Proxima Nova"/>
                <a:sym typeface="Proxima Nova"/>
              </a:rPr>
              <a:t>How?</a:t>
            </a:r>
            <a:endParaRPr sz="1600">
              <a:latin typeface="Proxima Nova"/>
              <a:ea typeface="Proxima Nova"/>
              <a:cs typeface="Proxima Nova"/>
              <a:sym typeface="Proxima Nova"/>
            </a:endParaRPr>
          </a:p>
          <a:p>
            <a:pPr indent="-330200" lvl="0" marL="457200" rtl="0" algn="l">
              <a:lnSpc>
                <a:spcPct val="100000"/>
              </a:lnSpc>
              <a:spcBef>
                <a:spcPts val="1600"/>
              </a:spcBef>
              <a:spcAft>
                <a:spcPts val="0"/>
              </a:spcAft>
              <a:buClr>
                <a:srgbClr val="87C0E9"/>
              </a:buClr>
              <a:buSzPts val="1600"/>
              <a:buFont typeface="Proxima Nova"/>
              <a:buChar char="●"/>
            </a:pPr>
            <a:r>
              <a:rPr lang="en-US" sz="1600">
                <a:latin typeface="Proxima Nova"/>
                <a:ea typeface="Proxima Nova"/>
                <a:cs typeface="Proxima Nova"/>
                <a:sym typeface="Proxima Nova"/>
              </a:rPr>
              <a:t>Hosting multiple STEAM events and workshops</a:t>
            </a:r>
            <a:endParaRPr sz="1600">
              <a:latin typeface="Proxima Nova"/>
              <a:ea typeface="Proxima Nova"/>
              <a:cs typeface="Proxima Nova"/>
              <a:sym typeface="Proxima Nova"/>
            </a:endParaRPr>
          </a:p>
          <a:p>
            <a:pPr indent="-330200" lvl="0" marL="457200" rtl="0" algn="l">
              <a:lnSpc>
                <a:spcPct val="100000"/>
              </a:lnSpc>
              <a:spcBef>
                <a:spcPts val="0"/>
              </a:spcBef>
              <a:spcAft>
                <a:spcPts val="0"/>
              </a:spcAft>
              <a:buClr>
                <a:srgbClr val="87C0E9"/>
              </a:buClr>
              <a:buSzPts val="1600"/>
              <a:buFont typeface="Proxima Nova"/>
              <a:buChar char="●"/>
            </a:pPr>
            <a:r>
              <a:rPr lang="en-US" sz="1600">
                <a:latin typeface="Proxima Nova"/>
                <a:ea typeface="Proxima Nova"/>
                <a:cs typeface="Proxima Nova"/>
                <a:sym typeface="Proxima Nova"/>
              </a:rPr>
              <a:t>Interactive lessons</a:t>
            </a:r>
            <a:endParaRPr sz="1600">
              <a:latin typeface="Proxima Nova"/>
              <a:ea typeface="Proxima Nova"/>
              <a:cs typeface="Proxima Nova"/>
              <a:sym typeface="Proxima Nova"/>
            </a:endParaRPr>
          </a:p>
          <a:p>
            <a:pPr indent="-330200" lvl="0" marL="457200" rtl="0" algn="l">
              <a:lnSpc>
                <a:spcPct val="100000"/>
              </a:lnSpc>
              <a:spcBef>
                <a:spcPts val="0"/>
              </a:spcBef>
              <a:spcAft>
                <a:spcPts val="0"/>
              </a:spcAft>
              <a:buClr>
                <a:srgbClr val="87C0E9"/>
              </a:buClr>
              <a:buSzPts val="1600"/>
              <a:buFont typeface="Proxima Nova"/>
              <a:buChar char="●"/>
            </a:pPr>
            <a:r>
              <a:rPr lang="en-US" sz="1600">
                <a:latin typeface="Proxima Nova"/>
                <a:ea typeface="Proxima Nova"/>
                <a:cs typeface="Proxima Nova"/>
                <a:sym typeface="Proxima Nova"/>
              </a:rPr>
              <a:t>Finding Nemo Themed Activities</a:t>
            </a:r>
            <a:endParaRPr sz="1600">
              <a:latin typeface="Proxima Nova"/>
              <a:ea typeface="Proxima Nova"/>
              <a:cs typeface="Proxima Nova"/>
              <a:sym typeface="Proxima Nova"/>
            </a:endParaRPr>
          </a:p>
          <a:p>
            <a:pPr indent="0" lvl="0" marL="0" rtl="0" algn="l">
              <a:lnSpc>
                <a:spcPct val="100000"/>
              </a:lnSpc>
              <a:spcBef>
                <a:spcPts val="1600"/>
              </a:spcBef>
              <a:spcAft>
                <a:spcPts val="0"/>
              </a:spcAft>
              <a:buNone/>
            </a:pPr>
            <a:r>
              <a:rPr lang="en-US" sz="1600">
                <a:latin typeface="Proxima Nova"/>
                <a:ea typeface="Proxima Nova"/>
                <a:cs typeface="Proxima Nova"/>
                <a:sym typeface="Proxima Nova"/>
              </a:rPr>
              <a:t>Where?</a:t>
            </a:r>
            <a:endParaRPr sz="1600">
              <a:latin typeface="Proxima Nova"/>
              <a:ea typeface="Proxima Nova"/>
              <a:cs typeface="Proxima Nova"/>
              <a:sym typeface="Proxima Nova"/>
            </a:endParaRPr>
          </a:p>
          <a:p>
            <a:pPr indent="-330200" lvl="0" marL="457200" rtl="0" algn="l">
              <a:spcBef>
                <a:spcPts val="1600"/>
              </a:spcBef>
              <a:spcAft>
                <a:spcPts val="0"/>
              </a:spcAft>
              <a:buClr>
                <a:srgbClr val="87C0E9"/>
              </a:buClr>
              <a:buSzPts val="1600"/>
              <a:buFont typeface="Proxima Nova"/>
              <a:buChar char="●"/>
            </a:pPr>
            <a:r>
              <a:rPr lang="en-US" sz="1600">
                <a:latin typeface="Proxima Nova"/>
                <a:ea typeface="Proxima Nova"/>
                <a:cs typeface="Proxima Nova"/>
                <a:sym typeface="Proxima Nova"/>
              </a:rPr>
              <a:t>Local middle schools and elementary schools</a:t>
            </a:r>
            <a:endParaRPr sz="1600">
              <a:latin typeface="Proxima Nova"/>
              <a:ea typeface="Proxima Nova"/>
              <a:cs typeface="Proxima Nova"/>
              <a:sym typeface="Proxima Nova"/>
            </a:endParaRPr>
          </a:p>
          <a:p>
            <a:pPr indent="-330200" lvl="0" marL="457200" rtl="0" algn="l">
              <a:spcBef>
                <a:spcPts val="0"/>
              </a:spcBef>
              <a:spcAft>
                <a:spcPts val="0"/>
              </a:spcAft>
              <a:buClr>
                <a:srgbClr val="87C0E9"/>
              </a:buClr>
              <a:buSzPts val="1600"/>
              <a:buFont typeface="Proxima Nova"/>
              <a:buChar char="●"/>
            </a:pPr>
            <a:r>
              <a:rPr lang="en-US" sz="1600">
                <a:latin typeface="Proxima Nova"/>
                <a:ea typeface="Proxima Nova"/>
                <a:cs typeface="Proxima Nova"/>
                <a:sym typeface="Proxima Nova"/>
              </a:rPr>
              <a:t>Community Day</a:t>
            </a:r>
            <a:endParaRPr sz="1600">
              <a:latin typeface="Proxima Nova"/>
              <a:ea typeface="Proxima Nova"/>
              <a:cs typeface="Proxima Nova"/>
              <a:sym typeface="Proxima Nova"/>
            </a:endParaRPr>
          </a:p>
        </p:txBody>
      </p:sp>
      <p:sp>
        <p:nvSpPr>
          <p:cNvPr id="1743" name="Google Shape;1743;p126"/>
          <p:cNvSpPr/>
          <p:nvPr/>
        </p:nvSpPr>
        <p:spPr>
          <a:xfrm>
            <a:off x="0" y="0"/>
            <a:ext cx="41211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4" name="Google Shape;1744;p126"/>
          <p:cNvSpPr/>
          <p:nvPr/>
        </p:nvSpPr>
        <p:spPr>
          <a:xfrm rot="5400000">
            <a:off x="39198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6"/>
          <p:cNvSpPr/>
          <p:nvPr/>
        </p:nvSpPr>
        <p:spPr>
          <a:xfrm rot="-5400000">
            <a:off x="44397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26"/>
          <p:cNvSpPr/>
          <p:nvPr/>
        </p:nvSpPr>
        <p:spPr>
          <a:xfrm>
            <a:off x="4713600" y="556525"/>
            <a:ext cx="44304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2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6"/>
          <p:cNvSpPr txBox="1"/>
          <p:nvPr/>
        </p:nvSpPr>
        <p:spPr>
          <a:xfrm>
            <a:off x="0" y="0"/>
            <a:ext cx="4121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GOALS &amp; PLANS</a:t>
            </a:r>
            <a:endParaRPr b="1" i="1" sz="4000">
              <a:solidFill>
                <a:srgbClr val="FFFFFF"/>
              </a:solidFill>
              <a:latin typeface="Proxima Nova"/>
              <a:ea typeface="Proxima Nova"/>
              <a:cs typeface="Proxima Nova"/>
              <a:sym typeface="Proxima Nova"/>
            </a:endParaRPr>
          </a:p>
        </p:txBody>
      </p:sp>
      <p:sp>
        <p:nvSpPr>
          <p:cNvPr id="1749" name="Google Shape;1749;p126"/>
          <p:cNvSpPr txBox="1"/>
          <p:nvPr/>
        </p:nvSpPr>
        <p:spPr>
          <a:xfrm>
            <a:off x="95700" y="556525"/>
            <a:ext cx="39021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OUTREACH</a:t>
            </a:r>
            <a:endParaRPr b="1" i="1" sz="1600">
              <a:solidFill>
                <a:srgbClr val="FFFFFF"/>
              </a:solidFill>
              <a:latin typeface="Proxima Nova"/>
              <a:ea typeface="Proxima Nova"/>
              <a:cs typeface="Proxima Nova"/>
              <a:sym typeface="Proxima Nova"/>
            </a:endParaRPr>
          </a:p>
        </p:txBody>
      </p:sp>
      <p:sp>
        <p:nvSpPr>
          <p:cNvPr id="1750" name="Google Shape;1750;p12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cintosh HD:Users:escamilla:Desktop:Screen Shot 2017-11-06 at 9.03.17 PM.png" id="1751" name="Google Shape;1751;p126"/>
          <p:cNvPicPr preferRelativeResize="0"/>
          <p:nvPr/>
        </p:nvPicPr>
        <p:blipFill>
          <a:blip r:embed="rId3">
            <a:alphaModFix/>
          </a:blip>
          <a:stretch>
            <a:fillRect/>
          </a:stretch>
        </p:blipFill>
        <p:spPr>
          <a:xfrm>
            <a:off x="5681750" y="1994925"/>
            <a:ext cx="2433475" cy="1299650"/>
          </a:xfrm>
          <a:prstGeom prst="rect">
            <a:avLst/>
          </a:prstGeom>
          <a:noFill/>
          <a:ln>
            <a:noFill/>
          </a:ln>
        </p:spPr>
      </p:pic>
      <p:pic>
        <p:nvPicPr>
          <p:cNvPr descr="Macintosh HD:Users:escamilla:Desktop:Screen Shot 2017-11-06 at 9.03.54 PM.png" id="1752" name="Google Shape;1752;p126"/>
          <p:cNvPicPr preferRelativeResize="0"/>
          <p:nvPr/>
        </p:nvPicPr>
        <p:blipFill>
          <a:blip r:embed="rId4">
            <a:alphaModFix/>
          </a:blip>
          <a:stretch>
            <a:fillRect/>
          </a:stretch>
        </p:blipFill>
        <p:spPr>
          <a:xfrm>
            <a:off x="5681738" y="3519825"/>
            <a:ext cx="2433475" cy="12460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1757" name="Shape 1757"/>
        <p:cNvGrpSpPr/>
        <p:nvPr/>
      </p:nvGrpSpPr>
      <p:grpSpPr>
        <a:xfrm>
          <a:off x="0" y="0"/>
          <a:ext cx="0" cy="0"/>
          <a:chOff x="0" y="0"/>
          <a:chExt cx="0" cy="0"/>
        </a:xfrm>
      </p:grpSpPr>
      <p:sp>
        <p:nvSpPr>
          <p:cNvPr id="1758" name="Google Shape;1758;p127"/>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759" name="Google Shape;1759;p127"/>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760" name="Google Shape;1760;p127"/>
          <p:cNvSpPr txBox="1"/>
          <p:nvPr/>
        </p:nvSpPr>
        <p:spPr>
          <a:xfrm>
            <a:off x="814050" y="1220850"/>
            <a:ext cx="7515900" cy="2701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MEDIA AND PUBLICATIONS</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1000"/>
                                        <p:tgtEl>
                                          <p:spTgt spid="1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Google Shape;1765;p128"/>
          <p:cNvSpPr/>
          <p:nvPr/>
        </p:nvSpPr>
        <p:spPr>
          <a:xfrm>
            <a:off x="0" y="0"/>
            <a:ext cx="3016200" cy="5143500"/>
          </a:xfrm>
          <a:prstGeom prst="rect">
            <a:avLst/>
          </a:prstGeom>
          <a:solidFill>
            <a:srgbClr val="5CACDF"/>
          </a:solidFill>
          <a:ln cap="flat" cmpd="sng" w="9525">
            <a:solidFill>
              <a:srgbClr val="5CAC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66" name="Google Shape;1766;p128"/>
          <p:cNvSpPr/>
          <p:nvPr/>
        </p:nvSpPr>
        <p:spPr>
          <a:xfrm rot="5400000">
            <a:off x="731688" y="2275500"/>
            <a:ext cx="5161500" cy="592500"/>
          </a:xfrm>
          <a:prstGeom prst="rtTriangle">
            <a:avLst/>
          </a:prstGeom>
          <a:solidFill>
            <a:srgbClr val="5CACDF"/>
          </a:solidFill>
          <a:ln cap="flat" cmpd="sng" w="9525">
            <a:solidFill>
              <a:srgbClr val="5CA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767" name="Google Shape;1767;p128"/>
          <p:cNvSpPr txBox="1"/>
          <p:nvPr/>
        </p:nvSpPr>
        <p:spPr>
          <a:xfrm>
            <a:off x="0" y="1942625"/>
            <a:ext cx="3321000" cy="8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4200">
                <a:solidFill>
                  <a:srgbClr val="FFFFFF"/>
                </a:solidFill>
                <a:latin typeface="Proxima Nova"/>
                <a:ea typeface="Proxima Nova"/>
                <a:cs typeface="Proxima Nova"/>
                <a:sym typeface="Proxima Nova"/>
              </a:rPr>
              <a:t>PURPOSE</a:t>
            </a:r>
            <a:endParaRPr b="1" i="1" sz="4200">
              <a:solidFill>
                <a:srgbClr val="FFFFFF"/>
              </a:solidFill>
              <a:latin typeface="Proxima Nova"/>
              <a:ea typeface="Proxima Nova"/>
              <a:cs typeface="Proxima Nova"/>
              <a:sym typeface="Proxima Nova"/>
            </a:endParaRPr>
          </a:p>
        </p:txBody>
      </p:sp>
      <p:sp>
        <p:nvSpPr>
          <p:cNvPr id="1768" name="Google Shape;1768;p128"/>
          <p:cNvSpPr txBox="1"/>
          <p:nvPr/>
        </p:nvSpPr>
        <p:spPr>
          <a:xfrm>
            <a:off x="205650" y="2571750"/>
            <a:ext cx="29097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MEDIA AND PUBLICATIONS</a:t>
            </a:r>
            <a:endParaRPr b="1" i="1" sz="1600">
              <a:solidFill>
                <a:srgbClr val="FFFFFF"/>
              </a:solidFill>
              <a:latin typeface="Proxima Nova"/>
              <a:ea typeface="Proxima Nova"/>
              <a:cs typeface="Proxima Nova"/>
              <a:sym typeface="Proxima Nova"/>
            </a:endParaRPr>
          </a:p>
        </p:txBody>
      </p:sp>
      <p:pic>
        <p:nvPicPr>
          <p:cNvPr id="1769" name="Google Shape;1769;p128"/>
          <p:cNvPicPr preferRelativeResize="0"/>
          <p:nvPr/>
        </p:nvPicPr>
        <p:blipFill rotWithShape="1">
          <a:blip r:embed="rId3">
            <a:alphaModFix/>
          </a:blip>
          <a:srcRect b="6712" l="0" r="0" t="3058"/>
          <a:stretch/>
        </p:blipFill>
        <p:spPr>
          <a:xfrm>
            <a:off x="6860675" y="340325"/>
            <a:ext cx="1748124" cy="2804248"/>
          </a:xfrm>
          <a:prstGeom prst="rect">
            <a:avLst/>
          </a:prstGeom>
          <a:noFill/>
          <a:ln>
            <a:noFill/>
          </a:ln>
        </p:spPr>
      </p:pic>
      <p:sp>
        <p:nvSpPr>
          <p:cNvPr id="1770" name="Google Shape;1770;p12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8"/>
          <p:cNvSpPr txBox="1"/>
          <p:nvPr>
            <p:ph idx="1" type="body"/>
          </p:nvPr>
        </p:nvSpPr>
        <p:spPr>
          <a:xfrm>
            <a:off x="3484775" y="901125"/>
            <a:ext cx="3952200" cy="32913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Documentary</a:t>
            </a:r>
            <a:endParaRPr sz="2400">
              <a:highlight>
                <a:srgbClr val="FFFFFF"/>
              </a:highlight>
              <a:latin typeface="Proxima Nova"/>
              <a:ea typeface="Proxima Nova"/>
              <a:cs typeface="Proxima Nova"/>
              <a:sym typeface="Proxima Nova"/>
            </a:endParaRPr>
          </a:p>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Company Profile</a:t>
            </a:r>
            <a:endParaRPr sz="2400">
              <a:latin typeface="Proxima Nova"/>
              <a:ea typeface="Proxima Nova"/>
              <a:cs typeface="Proxima Nova"/>
              <a:sym typeface="Proxima Nova"/>
            </a:endParaRPr>
          </a:p>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Sponsorships</a:t>
            </a:r>
            <a:endParaRPr sz="2400">
              <a:latin typeface="Proxima Nova"/>
              <a:ea typeface="Proxima Nova"/>
              <a:cs typeface="Proxima Nova"/>
              <a:sym typeface="Proxima Nova"/>
            </a:endParaRPr>
          </a:p>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Social Media</a:t>
            </a:r>
            <a:endParaRPr sz="2400">
              <a:latin typeface="Proxima Nova"/>
              <a:ea typeface="Proxima Nova"/>
              <a:cs typeface="Proxima Nova"/>
              <a:sym typeface="Proxima Nova"/>
            </a:endParaRPr>
          </a:p>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Official Guides/</a:t>
            </a:r>
            <a:r>
              <a:rPr lang="en-US" sz="2400">
                <a:highlight>
                  <a:schemeClr val="lt1"/>
                </a:highlight>
                <a:latin typeface="Proxima Nova"/>
                <a:ea typeface="Proxima Nova"/>
                <a:cs typeface="Proxima Nova"/>
                <a:sym typeface="Proxima Nova"/>
              </a:rPr>
              <a:t>Manuals</a:t>
            </a:r>
            <a:endParaRPr sz="2400">
              <a:highlight>
                <a:schemeClr val="lt1"/>
              </a:highlight>
              <a:latin typeface="Proxima Nova"/>
              <a:ea typeface="Proxima Nova"/>
              <a:cs typeface="Proxima Nova"/>
              <a:sym typeface="Proxima Nova"/>
            </a:endParaRPr>
          </a:p>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Legacy</a:t>
            </a:r>
            <a:endParaRPr sz="2400">
              <a:highlight>
                <a:schemeClr val="lt1"/>
              </a:highlight>
              <a:latin typeface="Proxima Nova"/>
              <a:ea typeface="Proxima Nova"/>
              <a:cs typeface="Proxima Nova"/>
              <a:sym typeface="Proxima Nova"/>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1776" name="Shape 1776"/>
        <p:cNvGrpSpPr/>
        <p:nvPr/>
      </p:nvGrpSpPr>
      <p:grpSpPr>
        <a:xfrm>
          <a:off x="0" y="0"/>
          <a:ext cx="0" cy="0"/>
          <a:chOff x="0" y="0"/>
          <a:chExt cx="0" cy="0"/>
        </a:xfrm>
      </p:grpSpPr>
      <p:sp>
        <p:nvSpPr>
          <p:cNvPr id="1777" name="Google Shape;1777;p129"/>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778" name="Google Shape;1778;p129"/>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779" name="Google Shape;1779;p129"/>
          <p:cNvSpPr txBox="1"/>
          <p:nvPr/>
        </p:nvSpPr>
        <p:spPr>
          <a:xfrm>
            <a:off x="814050" y="684450"/>
            <a:ext cx="7515900" cy="384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QUESTIONS, COMMENTS, CONCERNS?</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1000"/>
                                        <p:tgtEl>
                                          <p:spTgt spid="1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pic>
        <p:nvPicPr>
          <p:cNvPr id="1785" name="Google Shape;1785;p130"/>
          <p:cNvPicPr preferRelativeResize="0"/>
          <p:nvPr/>
        </p:nvPicPr>
        <p:blipFill rotWithShape="1">
          <a:blip r:embed="rId3">
            <a:alphaModFix/>
          </a:blip>
          <a:srcRect b="12437" l="14896" r="13660" t="12639"/>
          <a:stretch/>
        </p:blipFill>
        <p:spPr>
          <a:xfrm>
            <a:off x="4572000" y="0"/>
            <a:ext cx="5290041" cy="5143500"/>
          </a:xfrm>
          <a:prstGeom prst="rect">
            <a:avLst/>
          </a:prstGeom>
          <a:noFill/>
          <a:ln>
            <a:noFill/>
          </a:ln>
        </p:spPr>
      </p:pic>
      <p:sp>
        <p:nvSpPr>
          <p:cNvPr id="1786" name="Google Shape;1786;p130"/>
          <p:cNvSpPr txBox="1"/>
          <p:nvPr/>
        </p:nvSpPr>
        <p:spPr>
          <a:xfrm>
            <a:off x="-48025" y="1338625"/>
            <a:ext cx="4961100" cy="284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8200">
                <a:solidFill>
                  <a:srgbClr val="3F3F3F"/>
                </a:solidFill>
                <a:latin typeface="Proxima Nova"/>
                <a:ea typeface="Proxima Nova"/>
                <a:cs typeface="Proxima Nova"/>
                <a:sym typeface="Proxima Nova"/>
              </a:rPr>
              <a:t>THANK</a:t>
            </a:r>
            <a:endParaRPr b="1" sz="8200">
              <a:solidFill>
                <a:srgbClr val="3F3F3F"/>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US" sz="8200">
                <a:solidFill>
                  <a:srgbClr val="3F3F3F"/>
                </a:solidFill>
                <a:latin typeface="Proxima Nova"/>
                <a:ea typeface="Proxima Nova"/>
                <a:cs typeface="Proxima Nova"/>
                <a:sym typeface="Proxima Nova"/>
              </a:rPr>
              <a:t>YOU!</a:t>
            </a:r>
            <a:endParaRPr b="1" sz="8200">
              <a:solidFill>
                <a:srgbClr val="3F3F3F"/>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8"/>
          <p:cNvSpPr/>
          <p:nvPr/>
        </p:nvSpPr>
        <p:spPr>
          <a:xfrm>
            <a:off x="0" y="0"/>
            <a:ext cx="52245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8"/>
          <p:cNvSpPr/>
          <p:nvPr/>
        </p:nvSpPr>
        <p:spPr>
          <a:xfrm rot="5400000">
            <a:off x="5029800" y="199050"/>
            <a:ext cx="995100" cy="5982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rot="-5400000">
            <a:off x="55620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5835900" y="556525"/>
            <a:ext cx="33081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txBox="1"/>
          <p:nvPr/>
        </p:nvSpPr>
        <p:spPr>
          <a:xfrm>
            <a:off x="0" y="0"/>
            <a:ext cx="57408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AQUATIC </a:t>
            </a:r>
            <a:r>
              <a:rPr b="1" i="1" lang="en-US" sz="4000">
                <a:solidFill>
                  <a:srgbClr val="FFFFFF"/>
                </a:solidFill>
                <a:latin typeface="Proxima Nova"/>
                <a:ea typeface="Proxima Nova"/>
                <a:cs typeface="Proxima Nova"/>
                <a:sym typeface="Proxima Nova"/>
              </a:rPr>
              <a:t>SUBSYSTEM</a:t>
            </a:r>
            <a:endParaRPr b="1" i="1" sz="4000">
              <a:solidFill>
                <a:srgbClr val="FFFFFF"/>
              </a:solidFill>
              <a:latin typeface="Proxima Nova"/>
              <a:ea typeface="Proxima Nova"/>
              <a:cs typeface="Proxima Nova"/>
              <a:sym typeface="Proxima Nova"/>
            </a:endParaRPr>
          </a:p>
        </p:txBody>
      </p:sp>
      <p:sp>
        <p:nvSpPr>
          <p:cNvPr id="260" name="Google Shape;260;p28"/>
          <p:cNvSpPr txBox="1"/>
          <p:nvPr/>
        </p:nvSpPr>
        <p:spPr>
          <a:xfrm>
            <a:off x="95700" y="556675"/>
            <a:ext cx="4708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CRITERIA &amp; CONSTRAINTS</a:t>
            </a:r>
            <a:endParaRPr b="1" i="1" sz="1600">
              <a:solidFill>
                <a:srgbClr val="FFFFFF"/>
              </a:solidFill>
              <a:latin typeface="Proxima Nova"/>
              <a:ea typeface="Proxima Nova"/>
              <a:cs typeface="Proxima Nova"/>
              <a:sym typeface="Proxima Nova"/>
            </a:endParaRPr>
          </a:p>
        </p:txBody>
      </p:sp>
      <p:sp>
        <p:nvSpPr>
          <p:cNvPr id="261" name="Google Shape;261;p2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txBox="1"/>
          <p:nvPr>
            <p:ph idx="1" type="body"/>
          </p:nvPr>
        </p:nvSpPr>
        <p:spPr>
          <a:xfrm>
            <a:off x="316350" y="1126025"/>
            <a:ext cx="495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Proxima Nova"/>
                <a:ea typeface="Proxima Nova"/>
                <a:cs typeface="Proxima Nova"/>
                <a:sym typeface="Proxima Nova"/>
              </a:rPr>
              <a:t>Specific System Problems:</a:t>
            </a:r>
            <a:endParaRPr b="1">
              <a:latin typeface="Proxima Nova"/>
              <a:ea typeface="Proxima Nova"/>
              <a:cs typeface="Proxima Nova"/>
              <a:sym typeface="Proxima Nova"/>
            </a:endParaRPr>
          </a:p>
          <a:p>
            <a:pPr indent="-368300" lvl="0" marL="457200" rtl="0" algn="l">
              <a:lnSpc>
                <a:spcPct val="115000"/>
              </a:lnSpc>
              <a:spcBef>
                <a:spcPts val="1600"/>
              </a:spcBef>
              <a:spcAft>
                <a:spcPts val="0"/>
              </a:spcAft>
              <a:buSzPts val="2200"/>
              <a:buFont typeface="Proxima Nova"/>
              <a:buChar char="●"/>
            </a:pPr>
            <a:r>
              <a:rPr lang="en-US" sz="2200">
                <a:latin typeface="Proxima Nova"/>
                <a:ea typeface="Proxima Nova"/>
                <a:cs typeface="Proxima Nova"/>
                <a:sym typeface="Proxima Nova"/>
              </a:rPr>
              <a:t>Autonomous underwater flight</a:t>
            </a:r>
            <a:endParaRPr sz="2200">
              <a:latin typeface="Proxima Nova"/>
              <a:ea typeface="Proxima Nova"/>
              <a:cs typeface="Proxima Nova"/>
              <a:sym typeface="Proxima Nova"/>
            </a:endParaRPr>
          </a:p>
          <a:p>
            <a:pPr indent="-368300" lvl="1" marL="9144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Automatic Vision Targeting</a:t>
            </a:r>
            <a:endParaRPr sz="2200">
              <a:latin typeface="Proxima Nova"/>
              <a:ea typeface="Proxima Nova"/>
              <a:cs typeface="Proxima Nova"/>
              <a:sym typeface="Proxima Nova"/>
            </a:endParaRPr>
          </a:p>
          <a:p>
            <a:pPr indent="-368300" lvl="0" marL="4572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Watertight enclosures for underwater movement</a:t>
            </a:r>
            <a:endParaRPr sz="2200">
              <a:latin typeface="Proxima Nova"/>
              <a:ea typeface="Proxima Nova"/>
              <a:cs typeface="Proxima Nova"/>
              <a:sym typeface="Proxima Nova"/>
            </a:endParaRPr>
          </a:p>
          <a:p>
            <a:pPr indent="-368300" lvl="0" marL="4572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Ability to autonomously maneuver in and out of water</a:t>
            </a:r>
            <a:endParaRPr sz="2200">
              <a:latin typeface="Proxima Nova"/>
              <a:ea typeface="Proxima Nova"/>
              <a:cs typeface="Proxima Nova"/>
              <a:sym typeface="Proxima Nova"/>
            </a:endParaRPr>
          </a:p>
          <a:p>
            <a:pPr indent="-368300" lvl="0" marL="4572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Waterproof testing</a:t>
            </a:r>
            <a:endParaRPr sz="2200">
              <a:latin typeface="Proxima Nova"/>
              <a:ea typeface="Proxima Nova"/>
              <a:cs typeface="Proxima Nova"/>
              <a:sym typeface="Proxima Nova"/>
            </a:endParaRPr>
          </a:p>
          <a:p>
            <a:pPr indent="-368300" lvl="0" marL="457200" rtl="0" algn="l">
              <a:lnSpc>
                <a:spcPct val="115000"/>
              </a:lnSpc>
              <a:spcBef>
                <a:spcPts val="0"/>
              </a:spcBef>
              <a:spcAft>
                <a:spcPts val="0"/>
              </a:spcAft>
              <a:buSzPts val="2200"/>
              <a:buFont typeface="Proxima Nova"/>
              <a:buChar char="●"/>
            </a:pPr>
            <a:r>
              <a:rPr lang="en-US" sz="2200">
                <a:latin typeface="Proxima Nova"/>
                <a:ea typeface="Proxima Nova"/>
                <a:cs typeface="Proxima Nova"/>
                <a:sym typeface="Proxima Nova"/>
              </a:rPr>
              <a:t>Underwater communication</a:t>
            </a:r>
            <a:endParaRPr sz="2200">
              <a:latin typeface="Proxima Nova"/>
              <a:ea typeface="Proxima Nova"/>
              <a:cs typeface="Proxima Nova"/>
              <a:sym typeface="Proxima Nova"/>
            </a:endParaRPr>
          </a:p>
        </p:txBody>
      </p:sp>
      <p:pic>
        <p:nvPicPr>
          <p:cNvPr id="263" name="Google Shape;263;p28"/>
          <p:cNvPicPr preferRelativeResize="0"/>
          <p:nvPr/>
        </p:nvPicPr>
        <p:blipFill>
          <a:blip r:embed="rId3">
            <a:alphaModFix/>
          </a:blip>
          <a:stretch>
            <a:fillRect/>
          </a:stretch>
        </p:blipFill>
        <p:spPr>
          <a:xfrm>
            <a:off x="5532700" y="1203562"/>
            <a:ext cx="3169900" cy="1685828"/>
          </a:xfrm>
          <a:prstGeom prst="rect">
            <a:avLst/>
          </a:prstGeom>
          <a:noFill/>
          <a:ln>
            <a:noFill/>
          </a:ln>
        </p:spPr>
      </p:pic>
      <p:pic>
        <p:nvPicPr>
          <p:cNvPr id="264" name="Google Shape;264;p28"/>
          <p:cNvPicPr preferRelativeResize="0"/>
          <p:nvPr/>
        </p:nvPicPr>
        <p:blipFill>
          <a:blip r:embed="rId4">
            <a:alphaModFix/>
          </a:blip>
          <a:stretch>
            <a:fillRect/>
          </a:stretch>
        </p:blipFill>
        <p:spPr>
          <a:xfrm>
            <a:off x="5532700" y="2889394"/>
            <a:ext cx="3169900" cy="18046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Proxima Nova"/>
              <a:buChar char="●"/>
            </a:pPr>
            <a:r>
              <a:rPr lang="en-US" sz="2400">
                <a:latin typeface="Proxima Nova"/>
                <a:ea typeface="Proxima Nova"/>
                <a:cs typeface="Proxima Nova"/>
                <a:sym typeface="Proxima Nova"/>
              </a:rPr>
              <a:t>EDD Internship Program</a:t>
            </a:r>
            <a:endParaRPr sz="2400">
              <a:latin typeface="Proxima Nova"/>
              <a:ea typeface="Proxima Nova"/>
              <a:cs typeface="Proxima Nova"/>
              <a:sym typeface="Proxima Nova"/>
            </a:endParaRPr>
          </a:p>
          <a:p>
            <a:pPr indent="-381000" lvl="1" marL="914400" rtl="0" algn="l">
              <a:lnSpc>
                <a:spcPct val="115000"/>
              </a:lnSpc>
              <a:spcBef>
                <a:spcPts val="0"/>
              </a:spcBef>
              <a:spcAft>
                <a:spcPts val="0"/>
              </a:spcAft>
              <a:buSzPts val="2400"/>
              <a:buFont typeface="Proxima Nova"/>
              <a:buChar char="○"/>
            </a:pPr>
            <a:r>
              <a:rPr lang="en-US" sz="2400">
                <a:latin typeface="Proxima Nova"/>
                <a:ea typeface="Proxima Nova"/>
                <a:cs typeface="Proxima Nova"/>
                <a:sym typeface="Proxima Nova"/>
              </a:rPr>
              <a:t>Origins</a:t>
            </a:r>
            <a:endParaRPr sz="2400">
              <a:latin typeface="Proxima Nova"/>
              <a:ea typeface="Proxima Nova"/>
              <a:cs typeface="Proxima Nova"/>
              <a:sym typeface="Proxima Nova"/>
            </a:endParaRPr>
          </a:p>
          <a:p>
            <a:pPr indent="-381000" lvl="1" marL="914400" rtl="0" algn="l">
              <a:lnSpc>
                <a:spcPct val="115000"/>
              </a:lnSpc>
              <a:spcBef>
                <a:spcPts val="0"/>
              </a:spcBef>
              <a:spcAft>
                <a:spcPts val="0"/>
              </a:spcAft>
              <a:buSzPts val="2400"/>
              <a:buFont typeface="Proxima Nova"/>
              <a:buChar char="○"/>
            </a:pPr>
            <a:r>
              <a:rPr lang="en-US" sz="2400">
                <a:latin typeface="Proxima Nova"/>
                <a:ea typeface="Proxima Nova"/>
                <a:cs typeface="Proxima Nova"/>
                <a:sym typeface="Proxima Nova"/>
              </a:rPr>
              <a:t>Who are the interns?</a:t>
            </a:r>
            <a:endParaRPr sz="2400">
              <a:latin typeface="Proxima Nova"/>
              <a:ea typeface="Proxima Nova"/>
              <a:cs typeface="Proxima Nova"/>
              <a:sym typeface="Proxima Nova"/>
            </a:endParaRPr>
          </a:p>
          <a:p>
            <a:pPr indent="-381000" lvl="1" marL="914400" rtl="0" algn="l">
              <a:lnSpc>
                <a:spcPct val="115000"/>
              </a:lnSpc>
              <a:spcBef>
                <a:spcPts val="0"/>
              </a:spcBef>
              <a:spcAft>
                <a:spcPts val="0"/>
              </a:spcAft>
              <a:buSzPts val="2400"/>
              <a:buFont typeface="Proxima Nova"/>
              <a:buChar char="○"/>
            </a:pPr>
            <a:r>
              <a:rPr lang="en-US" sz="2400">
                <a:latin typeface="Proxima Nova"/>
                <a:ea typeface="Proxima Nova"/>
                <a:cs typeface="Proxima Nova"/>
                <a:sym typeface="Proxima Nova"/>
              </a:rPr>
              <a:t>What do interns do?</a:t>
            </a:r>
            <a:endParaRPr sz="24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en-US" sz="2400">
                <a:latin typeface="Proxima Nova"/>
                <a:ea typeface="Proxima Nova"/>
                <a:cs typeface="Proxima Nova"/>
                <a:sym typeface="Proxima Nova"/>
              </a:rPr>
              <a:t>This year’s interns</a:t>
            </a:r>
            <a:endParaRPr sz="2400">
              <a:latin typeface="Proxima Nova"/>
              <a:ea typeface="Proxima Nova"/>
              <a:cs typeface="Proxima Nova"/>
              <a:sym typeface="Proxima Nova"/>
            </a:endParaRPr>
          </a:p>
          <a:p>
            <a:pPr indent="-381000" lvl="1" marL="914400" rtl="0" algn="l">
              <a:lnSpc>
                <a:spcPct val="115000"/>
              </a:lnSpc>
              <a:spcBef>
                <a:spcPts val="0"/>
              </a:spcBef>
              <a:spcAft>
                <a:spcPts val="0"/>
              </a:spcAft>
              <a:buSzPts val="2400"/>
              <a:buFont typeface="Proxima Nova"/>
              <a:buChar char="○"/>
            </a:pPr>
            <a:r>
              <a:rPr lang="en-US" sz="2400">
                <a:latin typeface="Proxima Nova"/>
                <a:ea typeface="Proxima Nova"/>
                <a:cs typeface="Proxima Nova"/>
                <a:sym typeface="Proxima Nova"/>
              </a:rPr>
              <a:t>What is their task?</a:t>
            </a:r>
            <a:endParaRPr sz="24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p:txBody>
      </p:sp>
      <p:sp>
        <p:nvSpPr>
          <p:cNvPr id="271" name="Google Shape;271;p29"/>
          <p:cNvSpPr/>
          <p:nvPr/>
        </p:nvSpPr>
        <p:spPr>
          <a:xfrm>
            <a:off x="0" y="0"/>
            <a:ext cx="652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29"/>
          <p:cNvSpPr/>
          <p:nvPr/>
        </p:nvSpPr>
        <p:spPr>
          <a:xfrm rot="5400000">
            <a:off x="63285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rot="-5400000">
            <a:off x="68322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7106100" y="556525"/>
            <a:ext cx="2037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txBox="1"/>
          <p:nvPr/>
        </p:nvSpPr>
        <p:spPr>
          <a:xfrm>
            <a:off x="0" y="76200"/>
            <a:ext cx="7106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900">
                <a:solidFill>
                  <a:srgbClr val="FFFFFF"/>
                </a:solidFill>
                <a:latin typeface="Proxima Nova"/>
                <a:ea typeface="Proxima Nova"/>
                <a:cs typeface="Proxima Nova"/>
                <a:sym typeface="Proxima Nova"/>
              </a:rPr>
              <a:t>EDD INTERNSHIP PROGRAM</a:t>
            </a:r>
            <a:endParaRPr b="1" i="1" sz="3900">
              <a:solidFill>
                <a:srgbClr val="FFFFFF"/>
              </a:solidFill>
              <a:latin typeface="Proxima Nova"/>
              <a:ea typeface="Proxima Nova"/>
              <a:cs typeface="Proxima Nova"/>
              <a:sym typeface="Proxima Nova"/>
            </a:endParaRPr>
          </a:p>
        </p:txBody>
      </p:sp>
      <p:sp>
        <p:nvSpPr>
          <p:cNvPr id="277" name="Google Shape;277;p2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b="1" lang="en-US" sz="2400">
                <a:latin typeface="Proxima Nova"/>
                <a:ea typeface="Proxima Nova"/>
                <a:cs typeface="Proxima Nova"/>
                <a:sym typeface="Proxima Nova"/>
              </a:rPr>
              <a:t>Must….</a:t>
            </a:r>
            <a:endParaRPr b="1" sz="2400">
              <a:latin typeface="Proxima Nova"/>
              <a:ea typeface="Proxima Nova"/>
              <a:cs typeface="Proxima Nova"/>
              <a:sym typeface="Proxima Nova"/>
            </a:endParaRPr>
          </a:p>
          <a:p>
            <a:pPr indent="-381000" lvl="1" marL="914400" marR="0" rtl="0" algn="l">
              <a:lnSpc>
                <a:spcPct val="115000"/>
              </a:lnSpc>
              <a:spcBef>
                <a:spcPts val="0"/>
              </a:spcBef>
              <a:spcAft>
                <a:spcPts val="0"/>
              </a:spcAft>
              <a:buSzPts val="2400"/>
              <a:buFont typeface="Proxima Nova"/>
              <a:buChar char="○"/>
            </a:pPr>
            <a:r>
              <a:rPr lang="en-US" sz="2400">
                <a:latin typeface="Proxima Nova"/>
                <a:ea typeface="Proxima Nova"/>
                <a:cs typeface="Proxima Nova"/>
                <a:sym typeface="Proxima Nova"/>
              </a:rPr>
              <a:t>be completely waterproof</a:t>
            </a:r>
            <a:endParaRPr sz="2400">
              <a:latin typeface="Proxima Nova"/>
              <a:ea typeface="Proxima Nova"/>
              <a:cs typeface="Proxima Nova"/>
              <a:sym typeface="Proxima Nova"/>
            </a:endParaRPr>
          </a:p>
          <a:p>
            <a:pPr indent="-381000" lvl="1" marL="914400" marR="0" rtl="0" algn="l">
              <a:lnSpc>
                <a:spcPct val="115000"/>
              </a:lnSpc>
              <a:spcBef>
                <a:spcPts val="0"/>
              </a:spcBef>
              <a:spcAft>
                <a:spcPts val="0"/>
              </a:spcAft>
              <a:buSzPts val="2400"/>
              <a:buFont typeface="Proxima Nova"/>
              <a:buChar char="○"/>
            </a:pPr>
            <a:r>
              <a:rPr lang="en-US" sz="2400">
                <a:latin typeface="Proxima Nova"/>
                <a:ea typeface="Proxima Nova"/>
                <a:cs typeface="Proxima Nova"/>
                <a:sym typeface="Proxima Nova"/>
              </a:rPr>
              <a:t>be lightweight (carried by Megalodon twice)</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US" sz="2400">
                <a:latin typeface="Proxima Nova"/>
                <a:ea typeface="Proxima Nova"/>
                <a:cs typeface="Proxima Nova"/>
                <a:sym typeface="Proxima Nova"/>
              </a:rPr>
              <a:t>locate wreckage site</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US" sz="2400">
                <a:latin typeface="Proxima Nova"/>
                <a:ea typeface="Proxima Nova"/>
                <a:cs typeface="Proxima Nova"/>
                <a:sym typeface="Proxima Nova"/>
              </a:rPr>
              <a:t>provide beacon</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US" sz="2400">
                <a:latin typeface="Proxima Nova"/>
                <a:ea typeface="Proxima Nova"/>
                <a:cs typeface="Proxima Nova"/>
                <a:sym typeface="Proxima Nova"/>
              </a:rPr>
              <a:t>identify and retrieve any nuclear items through radioactive detection sensors</a:t>
            </a:r>
            <a:endParaRPr sz="2400">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a:latin typeface="Proxima Nova"/>
              <a:ea typeface="Proxima Nova"/>
              <a:cs typeface="Proxima Nova"/>
              <a:sym typeface="Proxima Nova"/>
            </a:endParaRPr>
          </a:p>
        </p:txBody>
      </p:sp>
      <p:sp>
        <p:nvSpPr>
          <p:cNvPr id="284" name="Google Shape;284;p30"/>
          <p:cNvSpPr/>
          <p:nvPr/>
        </p:nvSpPr>
        <p:spPr>
          <a:xfrm>
            <a:off x="0" y="0"/>
            <a:ext cx="5920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0"/>
          <p:cNvSpPr/>
          <p:nvPr/>
        </p:nvSpPr>
        <p:spPr>
          <a:xfrm rot="5400000">
            <a:off x="57189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txBox="1"/>
          <p:nvPr/>
        </p:nvSpPr>
        <p:spPr>
          <a:xfrm>
            <a:off x="0" y="0"/>
            <a:ext cx="7106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REMORA DELIVERABLES</a:t>
            </a:r>
            <a:endParaRPr b="1" i="1" sz="4000">
              <a:solidFill>
                <a:srgbClr val="FFFFFF"/>
              </a:solidFill>
              <a:latin typeface="Proxima Nova"/>
              <a:ea typeface="Proxima Nova"/>
              <a:cs typeface="Proxima Nova"/>
              <a:sym typeface="Proxima Nova"/>
            </a:endParaRPr>
          </a:p>
        </p:txBody>
      </p:sp>
      <p:sp>
        <p:nvSpPr>
          <p:cNvPr id="290" name="Google Shape;290;p3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294" name="Shape 294"/>
        <p:cNvGrpSpPr/>
        <p:nvPr/>
      </p:nvGrpSpPr>
      <p:grpSpPr>
        <a:xfrm>
          <a:off x="0" y="0"/>
          <a:ext cx="0" cy="0"/>
          <a:chOff x="0" y="0"/>
          <a:chExt cx="0" cy="0"/>
        </a:xfrm>
      </p:grpSpPr>
      <p:sp>
        <p:nvSpPr>
          <p:cNvPr id="295" name="Google Shape;295;p31"/>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296" name="Google Shape;296;p31"/>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297" name="Google Shape;297;p31"/>
          <p:cNvSpPr txBox="1"/>
          <p:nvPr/>
        </p:nvSpPr>
        <p:spPr>
          <a:xfrm>
            <a:off x="1641150" y="1216800"/>
            <a:ext cx="5861700" cy="270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OUR APPROACH</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32"/>
          <p:cNvPicPr preferRelativeResize="0"/>
          <p:nvPr/>
        </p:nvPicPr>
        <p:blipFill rotWithShape="1">
          <a:blip r:embed="rId3">
            <a:alphaModFix/>
          </a:blip>
          <a:srcRect b="754" l="0" r="0" t="0"/>
          <a:stretch/>
        </p:blipFill>
        <p:spPr>
          <a:xfrm>
            <a:off x="4361850" y="1398650"/>
            <a:ext cx="4688973" cy="2441951"/>
          </a:xfrm>
          <a:prstGeom prst="rect">
            <a:avLst/>
          </a:prstGeom>
          <a:noFill/>
          <a:ln>
            <a:noFill/>
          </a:ln>
        </p:spPr>
      </p:pic>
      <p:sp>
        <p:nvSpPr>
          <p:cNvPr id="304" name="Google Shape;304;p32"/>
          <p:cNvSpPr txBox="1"/>
          <p:nvPr>
            <p:ph idx="1" type="body"/>
          </p:nvPr>
        </p:nvSpPr>
        <p:spPr>
          <a:xfrm>
            <a:off x="311600" y="1444225"/>
            <a:ext cx="3930900" cy="23508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Font typeface="Proxima Nova"/>
              <a:buChar char="●"/>
            </a:pPr>
            <a:r>
              <a:rPr lang="en-US" sz="2000">
                <a:latin typeface="Proxima Nova"/>
                <a:ea typeface="Proxima Nova"/>
                <a:cs typeface="Proxima Nova"/>
                <a:sym typeface="Proxima Nova"/>
              </a:rPr>
              <a:t>Carbon Fiber Frame</a:t>
            </a:r>
            <a:endParaRPr sz="2000">
              <a:latin typeface="Proxima Nova"/>
              <a:ea typeface="Proxima Nova"/>
              <a:cs typeface="Proxima Nova"/>
              <a:sym typeface="Proxima Nova"/>
            </a:endParaRPr>
          </a:p>
          <a:p>
            <a:pPr indent="-355600" lvl="0" marL="457200" rtl="0" algn="l">
              <a:lnSpc>
                <a:spcPct val="200000"/>
              </a:lnSpc>
              <a:spcBef>
                <a:spcPts val="0"/>
              </a:spcBef>
              <a:spcAft>
                <a:spcPts val="0"/>
              </a:spcAft>
              <a:buSzPts val="2000"/>
              <a:buFont typeface="Proxima Nova"/>
              <a:buChar char="●"/>
            </a:pPr>
            <a:r>
              <a:rPr lang="en-US" sz="2000">
                <a:latin typeface="Proxima Nova"/>
                <a:ea typeface="Proxima Nova"/>
                <a:cs typeface="Proxima Nova"/>
                <a:sym typeface="Proxima Nova"/>
              </a:rPr>
              <a:t>4 aerial motors</a:t>
            </a:r>
            <a:endParaRPr sz="2000">
              <a:latin typeface="Proxima Nova"/>
              <a:ea typeface="Proxima Nova"/>
              <a:cs typeface="Proxima Nova"/>
              <a:sym typeface="Proxima Nova"/>
            </a:endParaRPr>
          </a:p>
          <a:p>
            <a:pPr indent="-355600" lvl="0" marL="457200" rtl="0" algn="l">
              <a:lnSpc>
                <a:spcPct val="200000"/>
              </a:lnSpc>
              <a:spcBef>
                <a:spcPts val="0"/>
              </a:spcBef>
              <a:spcAft>
                <a:spcPts val="0"/>
              </a:spcAft>
              <a:buSzPts val="2000"/>
              <a:buFont typeface="Proxima Nova"/>
              <a:buChar char="●"/>
            </a:pPr>
            <a:r>
              <a:rPr lang="en-US" sz="2000">
                <a:latin typeface="Proxima Nova"/>
                <a:ea typeface="Proxima Nova"/>
                <a:cs typeface="Proxima Nova"/>
                <a:sym typeface="Proxima Nova"/>
              </a:rPr>
              <a:t>6 under</a:t>
            </a:r>
            <a:r>
              <a:rPr lang="en-US" sz="2000">
                <a:highlight>
                  <a:srgbClr val="FFFFFF"/>
                </a:highlight>
                <a:latin typeface="Proxima Nova"/>
                <a:ea typeface="Proxima Nova"/>
                <a:cs typeface="Proxima Nova"/>
                <a:sym typeface="Proxima Nova"/>
              </a:rPr>
              <a:t>water motors</a:t>
            </a:r>
            <a:endParaRPr sz="2000">
              <a:highlight>
                <a:srgbClr val="FFFFFF"/>
              </a:highlight>
              <a:latin typeface="Proxima Nova"/>
              <a:ea typeface="Proxima Nova"/>
              <a:cs typeface="Proxima Nova"/>
              <a:sym typeface="Proxima Nova"/>
            </a:endParaRPr>
          </a:p>
          <a:p>
            <a:pPr indent="-355600" lvl="0" marL="457200" rtl="0" algn="l">
              <a:lnSpc>
                <a:spcPct val="200000"/>
              </a:lnSpc>
              <a:spcBef>
                <a:spcPts val="0"/>
              </a:spcBef>
              <a:spcAft>
                <a:spcPts val="0"/>
              </a:spcAft>
              <a:buSzPts val="2000"/>
              <a:buFont typeface="Proxima Nova"/>
              <a:buChar char="●"/>
            </a:pPr>
            <a:r>
              <a:rPr lang="en-US" sz="2000">
                <a:latin typeface="Proxima Nova"/>
                <a:ea typeface="Proxima Nova"/>
                <a:cs typeface="Proxima Nova"/>
                <a:sym typeface="Proxima Nova"/>
              </a:rPr>
              <a:t>Object Recovery </a:t>
            </a:r>
            <a:r>
              <a:rPr lang="en-US" sz="2000">
                <a:highlight>
                  <a:srgbClr val="FFFFFF"/>
                </a:highlight>
                <a:latin typeface="Proxima Nova"/>
                <a:ea typeface="Proxima Nova"/>
                <a:cs typeface="Proxima Nova"/>
                <a:sym typeface="Proxima Nova"/>
              </a:rPr>
              <a:t>Mechanism</a:t>
            </a:r>
            <a:endParaRPr sz="2000">
              <a:highlight>
                <a:srgbClr val="FFFFFF"/>
              </a:highlight>
              <a:latin typeface="Proxima Nova"/>
              <a:ea typeface="Proxima Nova"/>
              <a:cs typeface="Proxima Nova"/>
              <a:sym typeface="Proxima Nova"/>
            </a:endParaRPr>
          </a:p>
          <a:p>
            <a:pPr indent="0" lvl="0" marL="457200" rtl="0" algn="l">
              <a:lnSpc>
                <a:spcPct val="200000"/>
              </a:lnSpc>
              <a:spcBef>
                <a:spcPts val="1600"/>
              </a:spcBef>
              <a:spcAft>
                <a:spcPts val="1600"/>
              </a:spcAft>
              <a:buNone/>
            </a:pPr>
            <a:r>
              <a:t/>
            </a:r>
            <a:endParaRPr sz="2000">
              <a:latin typeface="Proxima Nova"/>
              <a:ea typeface="Proxima Nova"/>
              <a:cs typeface="Proxima Nova"/>
              <a:sym typeface="Proxima Nova"/>
            </a:endParaRPr>
          </a:p>
        </p:txBody>
      </p:sp>
      <p:sp>
        <p:nvSpPr>
          <p:cNvPr id="305" name="Google Shape;305;p32"/>
          <p:cNvSpPr/>
          <p:nvPr/>
        </p:nvSpPr>
        <p:spPr>
          <a:xfrm>
            <a:off x="0" y="0"/>
            <a:ext cx="47361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32"/>
          <p:cNvSpPr/>
          <p:nvPr/>
        </p:nvSpPr>
        <p:spPr>
          <a:xfrm rot="5400000">
            <a:off x="45348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rot="-5400000">
            <a:off x="50547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a:off x="5328600" y="556525"/>
            <a:ext cx="38154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txBox="1"/>
          <p:nvPr/>
        </p:nvSpPr>
        <p:spPr>
          <a:xfrm>
            <a:off x="0" y="0"/>
            <a:ext cx="5505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DESIGN OVERVIEW</a:t>
            </a:r>
            <a:endParaRPr b="1" i="1" sz="4000">
              <a:solidFill>
                <a:srgbClr val="FFFFFF"/>
              </a:solidFill>
              <a:latin typeface="Proxima Nova"/>
              <a:ea typeface="Proxima Nova"/>
              <a:cs typeface="Proxima Nova"/>
              <a:sym typeface="Proxima Nova"/>
            </a:endParaRPr>
          </a:p>
        </p:txBody>
      </p:sp>
      <p:sp>
        <p:nvSpPr>
          <p:cNvPr id="311" name="Google Shape;311;p32"/>
          <p:cNvSpPr txBox="1"/>
          <p:nvPr/>
        </p:nvSpPr>
        <p:spPr>
          <a:xfrm>
            <a:off x="95700" y="556675"/>
            <a:ext cx="46404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MEGALODON</a:t>
            </a:r>
            <a:endParaRPr b="1" i="1" sz="1600">
              <a:solidFill>
                <a:srgbClr val="FFFFFF"/>
              </a:solidFill>
              <a:latin typeface="Proxima Nova"/>
              <a:ea typeface="Proxima Nova"/>
              <a:cs typeface="Proxima Nova"/>
              <a:sym typeface="Proxima Nova"/>
            </a:endParaRPr>
          </a:p>
        </p:txBody>
      </p:sp>
      <p:sp>
        <p:nvSpPr>
          <p:cNvPr id="312" name="Google Shape;312;p3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342900" lvl="0" marL="457200" rtl="0" algn="l">
              <a:lnSpc>
                <a:spcPct val="200000"/>
              </a:lnSpc>
              <a:spcBef>
                <a:spcPts val="1600"/>
              </a:spcBef>
              <a:spcAft>
                <a:spcPts val="0"/>
              </a:spcAft>
              <a:buSzPts val="1800"/>
              <a:buFont typeface="Proxima Nova"/>
              <a:buChar char="●"/>
            </a:pPr>
            <a:r>
              <a:rPr lang="en-US">
                <a:latin typeface="Proxima Nova"/>
                <a:ea typeface="Proxima Nova"/>
                <a:cs typeface="Proxima Nova"/>
                <a:sym typeface="Proxima Nova"/>
              </a:rPr>
              <a:t>Watertight Electronics Enclosure</a:t>
            </a:r>
            <a:endParaRPr>
              <a:latin typeface="Proxima Nova"/>
              <a:ea typeface="Proxima Nova"/>
              <a:cs typeface="Proxima Nova"/>
              <a:sym typeface="Proxima Nova"/>
            </a:endParaRPr>
          </a:p>
          <a:p>
            <a:pPr indent="-342900" lvl="0" marL="457200" rtl="0" algn="l">
              <a:lnSpc>
                <a:spcPct val="200000"/>
              </a:lnSpc>
              <a:spcBef>
                <a:spcPts val="0"/>
              </a:spcBef>
              <a:spcAft>
                <a:spcPts val="0"/>
              </a:spcAft>
              <a:buSzPts val="1800"/>
              <a:buFont typeface="Proxima Nova"/>
              <a:buChar char="●"/>
            </a:pPr>
            <a:r>
              <a:rPr lang="en-US">
                <a:latin typeface="Proxima Nova"/>
                <a:ea typeface="Proxima Nova"/>
                <a:cs typeface="Proxima Nova"/>
                <a:sym typeface="Proxima Nova"/>
              </a:rPr>
              <a:t>Ballast System</a:t>
            </a:r>
            <a:endParaRPr>
              <a:latin typeface="Proxima Nova"/>
              <a:ea typeface="Proxima Nova"/>
              <a:cs typeface="Proxima Nova"/>
              <a:sym typeface="Proxima Nova"/>
            </a:endParaRPr>
          </a:p>
          <a:p>
            <a:pPr indent="-342900" lvl="0" marL="457200" rtl="0" algn="l">
              <a:lnSpc>
                <a:spcPct val="200000"/>
              </a:lnSpc>
              <a:spcBef>
                <a:spcPts val="0"/>
              </a:spcBef>
              <a:spcAft>
                <a:spcPts val="0"/>
              </a:spcAft>
              <a:buSzPts val="1800"/>
              <a:buFont typeface="Proxima Nova"/>
              <a:buChar char="●"/>
            </a:pPr>
            <a:r>
              <a:rPr lang="en-US">
                <a:latin typeface="Proxima Nova"/>
                <a:ea typeface="Proxima Nova"/>
                <a:cs typeface="Proxima Nova"/>
                <a:sym typeface="Proxima Nova"/>
              </a:rPr>
              <a:t>Programmable flight controller and vision</a:t>
            </a:r>
            <a:endParaRPr>
              <a:latin typeface="Proxima Nova"/>
              <a:ea typeface="Proxima Nova"/>
              <a:cs typeface="Proxima Nova"/>
              <a:sym typeface="Proxima Nova"/>
            </a:endParaRPr>
          </a:p>
          <a:p>
            <a:pPr indent="-342900" lvl="0" marL="457200" rtl="0" algn="l">
              <a:lnSpc>
                <a:spcPct val="200000"/>
              </a:lnSpc>
              <a:spcBef>
                <a:spcPts val="0"/>
              </a:spcBef>
              <a:spcAft>
                <a:spcPts val="0"/>
              </a:spcAft>
              <a:buSzPts val="1800"/>
              <a:buFont typeface="Proxima Nova"/>
              <a:buChar char="●"/>
            </a:pPr>
            <a:r>
              <a:rPr lang="en-US">
                <a:latin typeface="Proxima Nova"/>
                <a:ea typeface="Proxima Nova"/>
                <a:cs typeface="Proxima Nova"/>
                <a:sym typeface="Proxima Nova"/>
              </a:rPr>
              <a:t>Current Design Limitations</a:t>
            </a:r>
            <a:endParaRPr>
              <a:latin typeface="Proxima Nova"/>
              <a:ea typeface="Proxima Nova"/>
              <a:cs typeface="Proxima Nova"/>
              <a:sym typeface="Proxima Nova"/>
            </a:endParaRPr>
          </a:p>
        </p:txBody>
      </p:sp>
      <p:sp>
        <p:nvSpPr>
          <p:cNvPr id="319" name="Google Shape;319;p33"/>
          <p:cNvSpPr/>
          <p:nvPr/>
        </p:nvSpPr>
        <p:spPr>
          <a:xfrm>
            <a:off x="0" y="0"/>
            <a:ext cx="47361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3"/>
          <p:cNvSpPr/>
          <p:nvPr/>
        </p:nvSpPr>
        <p:spPr>
          <a:xfrm rot="5400000">
            <a:off x="45348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rot="-5400000">
            <a:off x="50547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5328600" y="556525"/>
            <a:ext cx="38154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txBox="1"/>
          <p:nvPr/>
        </p:nvSpPr>
        <p:spPr>
          <a:xfrm>
            <a:off x="0" y="0"/>
            <a:ext cx="5505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DESIGN OVERVIEW</a:t>
            </a:r>
            <a:endParaRPr b="1" i="1" sz="4000">
              <a:solidFill>
                <a:srgbClr val="FFFFFF"/>
              </a:solidFill>
              <a:latin typeface="Proxima Nova"/>
              <a:ea typeface="Proxima Nova"/>
              <a:cs typeface="Proxima Nova"/>
              <a:sym typeface="Proxima Nova"/>
            </a:endParaRPr>
          </a:p>
        </p:txBody>
      </p:sp>
      <p:sp>
        <p:nvSpPr>
          <p:cNvPr id="325" name="Google Shape;325;p33"/>
          <p:cNvSpPr txBox="1"/>
          <p:nvPr/>
        </p:nvSpPr>
        <p:spPr>
          <a:xfrm>
            <a:off x="95700" y="556675"/>
            <a:ext cx="46404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MEGALODON CONT.</a:t>
            </a:r>
            <a:endParaRPr b="1" i="1" sz="1600">
              <a:solidFill>
                <a:srgbClr val="FFFFFF"/>
              </a:solidFill>
              <a:latin typeface="Proxima Nova"/>
              <a:ea typeface="Proxima Nova"/>
              <a:cs typeface="Proxima Nova"/>
              <a:sym typeface="Proxima Nova"/>
            </a:endParaRPr>
          </a:p>
        </p:txBody>
      </p:sp>
      <p:sp>
        <p:nvSpPr>
          <p:cNvPr id="326" name="Google Shape;326;p3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txBox="1"/>
          <p:nvPr/>
        </p:nvSpPr>
        <p:spPr>
          <a:xfrm>
            <a:off x="5517400" y="2137925"/>
            <a:ext cx="2737200" cy="11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3"/>
          <p:cNvPicPr preferRelativeResize="0"/>
          <p:nvPr/>
        </p:nvPicPr>
        <p:blipFill>
          <a:blip r:embed="rId3">
            <a:alphaModFix/>
          </a:blip>
          <a:stretch>
            <a:fillRect/>
          </a:stretch>
        </p:blipFill>
        <p:spPr>
          <a:xfrm>
            <a:off x="4345052" y="757200"/>
            <a:ext cx="4891197" cy="4236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ABS plastic</a:t>
            </a:r>
            <a:endParaRPr>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6 underwater motors</a:t>
            </a:r>
            <a:endParaRPr>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Vision</a:t>
            </a:r>
            <a:endParaRPr>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Radioactive detection</a:t>
            </a:r>
            <a:endParaRPr>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Ballast System</a:t>
            </a:r>
            <a:endParaRPr>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Watertight Electronics Enclosure</a:t>
            </a:r>
            <a:endParaRPr>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Object Recovery System</a:t>
            </a:r>
            <a:endParaRPr>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Software</a:t>
            </a:r>
            <a:endParaRPr>
              <a:latin typeface="Proxima Nova"/>
              <a:ea typeface="Proxima Nova"/>
              <a:cs typeface="Proxima Nova"/>
              <a:sym typeface="Proxima Nova"/>
            </a:endParaRPr>
          </a:p>
        </p:txBody>
      </p:sp>
      <p:sp>
        <p:nvSpPr>
          <p:cNvPr id="335" name="Google Shape;335;p34"/>
          <p:cNvSpPr/>
          <p:nvPr/>
        </p:nvSpPr>
        <p:spPr>
          <a:xfrm>
            <a:off x="0" y="0"/>
            <a:ext cx="47361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34"/>
          <p:cNvSpPr/>
          <p:nvPr/>
        </p:nvSpPr>
        <p:spPr>
          <a:xfrm rot="5400000">
            <a:off x="45348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rot="-5400000">
            <a:off x="50547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5328600" y="556525"/>
            <a:ext cx="38154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txBox="1"/>
          <p:nvPr/>
        </p:nvSpPr>
        <p:spPr>
          <a:xfrm>
            <a:off x="0" y="0"/>
            <a:ext cx="5505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DESIGN OVERVIEW</a:t>
            </a:r>
            <a:endParaRPr b="1" i="1" sz="4000">
              <a:solidFill>
                <a:srgbClr val="FFFFFF"/>
              </a:solidFill>
              <a:latin typeface="Proxima Nova"/>
              <a:ea typeface="Proxima Nova"/>
              <a:cs typeface="Proxima Nova"/>
              <a:sym typeface="Proxima Nova"/>
            </a:endParaRPr>
          </a:p>
        </p:txBody>
      </p:sp>
      <p:sp>
        <p:nvSpPr>
          <p:cNvPr id="341" name="Google Shape;341;p34"/>
          <p:cNvSpPr txBox="1"/>
          <p:nvPr/>
        </p:nvSpPr>
        <p:spPr>
          <a:xfrm>
            <a:off x="95700" y="556675"/>
            <a:ext cx="46404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REMORA</a:t>
            </a:r>
            <a:endParaRPr b="1" i="1" sz="1600">
              <a:solidFill>
                <a:srgbClr val="FFFFFF"/>
              </a:solidFill>
              <a:latin typeface="Proxima Nova"/>
              <a:ea typeface="Proxima Nova"/>
              <a:cs typeface="Proxima Nova"/>
              <a:sym typeface="Proxima Nova"/>
            </a:endParaRPr>
          </a:p>
        </p:txBody>
      </p:sp>
      <p:sp>
        <p:nvSpPr>
          <p:cNvPr id="342" name="Google Shape;342;p3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34"/>
          <p:cNvPicPr preferRelativeResize="0"/>
          <p:nvPr/>
        </p:nvPicPr>
        <p:blipFill rotWithShape="1">
          <a:blip r:embed="rId3">
            <a:alphaModFix/>
          </a:blip>
          <a:srcRect b="9848" l="25167" r="31995" t="15658"/>
          <a:stretch/>
        </p:blipFill>
        <p:spPr>
          <a:xfrm>
            <a:off x="4825801" y="1353813"/>
            <a:ext cx="3256425" cy="3189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35"/>
          <p:cNvPicPr preferRelativeResize="0"/>
          <p:nvPr/>
        </p:nvPicPr>
        <p:blipFill rotWithShape="1">
          <a:blip r:embed="rId3">
            <a:alphaModFix/>
          </a:blip>
          <a:srcRect b="17193" l="953" r="1722" t="25949"/>
          <a:stretch/>
        </p:blipFill>
        <p:spPr>
          <a:xfrm>
            <a:off x="4036650" y="1063400"/>
            <a:ext cx="5070901" cy="1099375"/>
          </a:xfrm>
          <a:prstGeom prst="rect">
            <a:avLst/>
          </a:prstGeom>
          <a:noFill/>
          <a:ln>
            <a:noFill/>
          </a:ln>
        </p:spPr>
      </p:pic>
      <p:sp>
        <p:nvSpPr>
          <p:cNvPr id="350" name="Google Shape;350;p35"/>
          <p:cNvSpPr txBox="1"/>
          <p:nvPr>
            <p:ph idx="1" type="body"/>
          </p:nvPr>
        </p:nvSpPr>
        <p:spPr>
          <a:xfrm>
            <a:off x="177050" y="1165950"/>
            <a:ext cx="8520600" cy="3416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Proxima Nova"/>
              <a:buChar char="●"/>
            </a:pPr>
            <a:r>
              <a:rPr lang="en-US" sz="2400">
                <a:highlight>
                  <a:srgbClr val="FFFFFF"/>
                </a:highlight>
                <a:latin typeface="Proxima Nova"/>
                <a:ea typeface="Proxima Nova"/>
                <a:cs typeface="Proxima Nova"/>
                <a:sym typeface="Proxima Nova"/>
              </a:rPr>
              <a:t>Search of Wreckage</a:t>
            </a:r>
            <a:endParaRPr sz="2400">
              <a:highlight>
                <a:srgbClr val="FFFFFF"/>
              </a:highlight>
              <a:latin typeface="Proxima Nova"/>
              <a:ea typeface="Proxima Nova"/>
              <a:cs typeface="Proxima Nova"/>
              <a:sym typeface="Proxima Nova"/>
            </a:endParaRPr>
          </a:p>
          <a:p>
            <a:pPr indent="-381000" lvl="1" marL="1371600" rtl="0" algn="l">
              <a:lnSpc>
                <a:spcPct val="150000"/>
              </a:lnSpc>
              <a:spcBef>
                <a:spcPts val="0"/>
              </a:spcBef>
              <a:spcAft>
                <a:spcPts val="0"/>
              </a:spcAft>
              <a:buSzPts val="2400"/>
              <a:buFont typeface="Proxima Nova"/>
              <a:buChar char="○"/>
            </a:pPr>
            <a:r>
              <a:rPr lang="en-US" sz="2400">
                <a:highlight>
                  <a:srgbClr val="FFFFFF"/>
                </a:highlight>
                <a:latin typeface="Proxima Nova"/>
                <a:ea typeface="Proxima Nova"/>
                <a:cs typeface="Proxima Nova"/>
                <a:sym typeface="Proxima Nova"/>
              </a:rPr>
              <a:t>Remora Tracking System</a:t>
            </a:r>
            <a:endParaRPr sz="2400">
              <a:highlight>
                <a:srgbClr val="FFFFFF"/>
              </a:highlight>
              <a:latin typeface="Proxima Nova"/>
              <a:ea typeface="Proxima Nova"/>
              <a:cs typeface="Proxima Nova"/>
              <a:sym typeface="Proxima Nova"/>
            </a:endParaRPr>
          </a:p>
          <a:p>
            <a:pPr indent="-381000" lvl="0" marL="457200" rtl="0" algn="l">
              <a:lnSpc>
                <a:spcPct val="150000"/>
              </a:lnSpc>
              <a:spcBef>
                <a:spcPts val="0"/>
              </a:spcBef>
              <a:spcAft>
                <a:spcPts val="0"/>
              </a:spcAft>
              <a:buSzPts val="2400"/>
              <a:buFont typeface="Proxima Nova"/>
              <a:buChar char="●"/>
            </a:pPr>
            <a:r>
              <a:rPr lang="en-US" sz="2400">
                <a:highlight>
                  <a:srgbClr val="FFFFFF"/>
                </a:highlight>
                <a:latin typeface="Proxima Nova"/>
                <a:ea typeface="Proxima Nova"/>
                <a:cs typeface="Proxima Nova"/>
                <a:sym typeface="Proxima Nova"/>
              </a:rPr>
              <a:t>Recovery of items of interest</a:t>
            </a:r>
            <a:r>
              <a:rPr lang="en-US" sz="2400">
                <a:solidFill>
                  <a:srgbClr val="FFFFFF"/>
                </a:solidFill>
                <a:highlight>
                  <a:srgbClr val="FFFFFF"/>
                </a:highlight>
                <a:latin typeface="Proxima Nova"/>
                <a:ea typeface="Proxima Nova"/>
                <a:cs typeface="Proxima Nova"/>
                <a:sym typeface="Proxima Nova"/>
              </a:rPr>
              <a:t>.</a:t>
            </a:r>
            <a:endParaRPr sz="2400">
              <a:solidFill>
                <a:srgbClr val="FFFFFF"/>
              </a:solidFill>
              <a:highlight>
                <a:srgbClr val="FFFFFF"/>
              </a:highlight>
              <a:latin typeface="Proxima Nova"/>
              <a:ea typeface="Proxima Nova"/>
              <a:cs typeface="Proxima Nova"/>
              <a:sym typeface="Proxima Nova"/>
            </a:endParaRPr>
          </a:p>
          <a:p>
            <a:pPr indent="-381000" lvl="1" marL="1371600" rtl="0" algn="l">
              <a:lnSpc>
                <a:spcPct val="150000"/>
              </a:lnSpc>
              <a:spcBef>
                <a:spcPts val="0"/>
              </a:spcBef>
              <a:spcAft>
                <a:spcPts val="0"/>
              </a:spcAft>
              <a:buSzPts val="2400"/>
              <a:buFont typeface="Proxima Nova"/>
              <a:buChar char="○"/>
            </a:pPr>
            <a:r>
              <a:rPr lang="en-US" sz="2400">
                <a:highlight>
                  <a:srgbClr val="FFFFFF"/>
                </a:highlight>
                <a:latin typeface="Proxima Nova"/>
                <a:ea typeface="Proxima Nova"/>
                <a:cs typeface="Proxima Nova"/>
                <a:sym typeface="Proxima Nova"/>
              </a:rPr>
              <a:t>Trip Efficiency</a:t>
            </a:r>
            <a:endParaRPr sz="2400">
              <a:highlight>
                <a:srgbClr val="FFFFFF"/>
              </a:highlight>
              <a:latin typeface="Proxima Nova"/>
              <a:ea typeface="Proxima Nova"/>
              <a:cs typeface="Proxima Nova"/>
              <a:sym typeface="Proxima Nova"/>
            </a:endParaRPr>
          </a:p>
          <a:p>
            <a:pPr indent="-381000" lvl="1" marL="1371600" rtl="0" algn="l">
              <a:lnSpc>
                <a:spcPct val="150000"/>
              </a:lnSpc>
              <a:spcBef>
                <a:spcPts val="0"/>
              </a:spcBef>
              <a:spcAft>
                <a:spcPts val="0"/>
              </a:spcAft>
              <a:buSzPts val="2400"/>
              <a:buFont typeface="Proxima Nova"/>
              <a:buChar char="○"/>
            </a:pPr>
            <a:r>
              <a:rPr lang="en-US" sz="2400">
                <a:highlight>
                  <a:srgbClr val="FFFFFF"/>
                </a:highlight>
                <a:latin typeface="Proxima Nova"/>
                <a:ea typeface="Proxima Nova"/>
                <a:cs typeface="Proxima Nova"/>
                <a:sym typeface="Proxima Nova"/>
              </a:rPr>
              <a:t>Remora Camera</a:t>
            </a:r>
            <a:endParaRPr sz="2400">
              <a:highlight>
                <a:srgbClr val="FFFFFF"/>
              </a:highlight>
              <a:latin typeface="Proxima Nova"/>
              <a:ea typeface="Proxima Nova"/>
              <a:cs typeface="Proxima Nova"/>
              <a:sym typeface="Proxima Nova"/>
            </a:endParaRPr>
          </a:p>
          <a:p>
            <a:pPr indent="-381000" lvl="0" marL="457200" rtl="0" algn="l">
              <a:lnSpc>
                <a:spcPct val="150000"/>
              </a:lnSpc>
              <a:spcBef>
                <a:spcPts val="0"/>
              </a:spcBef>
              <a:spcAft>
                <a:spcPts val="0"/>
              </a:spcAft>
              <a:buSzPts val="2400"/>
              <a:buFont typeface="Proxima Nova"/>
              <a:buChar char="●"/>
            </a:pPr>
            <a:r>
              <a:rPr lang="en-US" sz="2400">
                <a:highlight>
                  <a:srgbClr val="FFFFFF"/>
                </a:highlight>
                <a:latin typeface="Proxima Nova"/>
                <a:ea typeface="Proxima Nova"/>
                <a:cs typeface="Proxima Nova"/>
                <a:sym typeface="Proxima Nova"/>
              </a:rPr>
              <a:t>Return of Megalodon and Remora</a:t>
            </a:r>
            <a:endParaRPr sz="2400">
              <a:highlight>
                <a:srgbClr val="FFFFFF"/>
              </a:highlight>
              <a:latin typeface="Proxima Nova"/>
              <a:ea typeface="Proxima Nova"/>
              <a:cs typeface="Proxima Nova"/>
              <a:sym typeface="Proxima Nova"/>
            </a:endParaRPr>
          </a:p>
        </p:txBody>
      </p:sp>
      <p:sp>
        <p:nvSpPr>
          <p:cNvPr id="351" name="Google Shape;351;p35"/>
          <p:cNvSpPr/>
          <p:nvPr/>
        </p:nvSpPr>
        <p:spPr>
          <a:xfrm>
            <a:off x="0" y="0"/>
            <a:ext cx="44889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5"/>
          <p:cNvSpPr/>
          <p:nvPr/>
        </p:nvSpPr>
        <p:spPr>
          <a:xfrm rot="5400000">
            <a:off x="42876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rot="-5400000">
            <a:off x="48075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a:off x="5081400" y="556525"/>
            <a:ext cx="42912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txBox="1"/>
          <p:nvPr/>
        </p:nvSpPr>
        <p:spPr>
          <a:xfrm>
            <a:off x="0" y="0"/>
            <a:ext cx="50709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800">
                <a:solidFill>
                  <a:srgbClr val="FFFFFF"/>
                </a:solidFill>
                <a:latin typeface="Proxima Nova"/>
                <a:ea typeface="Proxima Nova"/>
                <a:cs typeface="Proxima Nova"/>
                <a:sym typeface="Proxima Nova"/>
              </a:rPr>
              <a:t>MISSION STRATEGY</a:t>
            </a:r>
            <a:endParaRPr b="1" i="1" sz="3800">
              <a:solidFill>
                <a:srgbClr val="FFFFFF"/>
              </a:solidFill>
              <a:latin typeface="Proxima Nova"/>
              <a:ea typeface="Proxima Nova"/>
              <a:cs typeface="Proxima Nova"/>
              <a:sym typeface="Proxima Nova"/>
            </a:endParaRPr>
          </a:p>
        </p:txBody>
      </p:sp>
      <p:sp>
        <p:nvSpPr>
          <p:cNvPr id="357" name="Google Shape;357;p3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298050" y="1183438"/>
            <a:ext cx="5208000" cy="111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Proxima Nova"/>
              <a:buChar char="●"/>
            </a:pPr>
            <a:r>
              <a:rPr lang="en-US" sz="1400">
                <a:latin typeface="Proxima Nova"/>
                <a:ea typeface="Proxima Nova"/>
                <a:cs typeface="Proxima Nova"/>
                <a:sym typeface="Proxima Nova"/>
              </a:rPr>
              <a:t>Year-long engineering senior capstone class and team </a:t>
            </a:r>
            <a:endParaRPr sz="1400">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sz="1400">
                <a:latin typeface="Proxima Nova"/>
                <a:ea typeface="Proxima Nova"/>
                <a:cs typeface="Proxima Nova"/>
                <a:sym typeface="Proxima Nova"/>
              </a:rPr>
              <a:t>34 students per team that research, design, construct, and test a solution to an open-ended engineering problem</a:t>
            </a:r>
            <a:endParaRPr sz="1400">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sz="1400">
                <a:latin typeface="Proxima Nova"/>
                <a:ea typeface="Proxima Nova"/>
                <a:cs typeface="Proxima Nova"/>
                <a:sym typeface="Proxima Nova"/>
              </a:rPr>
              <a:t>Entirely student-led</a:t>
            </a:r>
            <a:endParaRPr sz="1400">
              <a:latin typeface="Proxima Nova"/>
              <a:ea typeface="Proxima Nova"/>
              <a:cs typeface="Proxima Nova"/>
              <a:sym typeface="Proxima Nova"/>
            </a:endParaRPr>
          </a:p>
        </p:txBody>
      </p:sp>
      <p:pic>
        <p:nvPicPr>
          <p:cNvPr id="87" name="Google Shape;87;p18"/>
          <p:cNvPicPr preferRelativeResize="0"/>
          <p:nvPr/>
        </p:nvPicPr>
        <p:blipFill rotWithShape="1">
          <a:blip r:embed="rId4">
            <a:alphaModFix/>
          </a:blip>
          <a:srcRect b="15170" l="21475" r="26938" t="16462"/>
          <a:stretch/>
        </p:blipFill>
        <p:spPr>
          <a:xfrm>
            <a:off x="6163912" y="1197775"/>
            <a:ext cx="2249276" cy="1540601"/>
          </a:xfrm>
          <a:prstGeom prst="rect">
            <a:avLst/>
          </a:prstGeom>
          <a:noFill/>
          <a:ln>
            <a:noFill/>
          </a:ln>
        </p:spPr>
      </p:pic>
      <p:sp>
        <p:nvSpPr>
          <p:cNvPr id="88" name="Google Shape;88;p18"/>
          <p:cNvSpPr txBox="1"/>
          <p:nvPr/>
        </p:nvSpPr>
        <p:spPr>
          <a:xfrm>
            <a:off x="465950" y="2571750"/>
            <a:ext cx="4229400" cy="46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US" sz="1800">
                <a:solidFill>
                  <a:srgbClr val="5CACDF"/>
                </a:solidFill>
                <a:latin typeface="Proxima Nova"/>
                <a:ea typeface="Proxima Nova"/>
                <a:cs typeface="Proxima Nova"/>
                <a:sym typeface="Proxima Nova"/>
              </a:rPr>
              <a:t>This program is designed to…</a:t>
            </a:r>
            <a:endParaRPr sz="1800"/>
          </a:p>
        </p:txBody>
      </p:sp>
      <p:sp>
        <p:nvSpPr>
          <p:cNvPr id="89" name="Google Shape;89;p18"/>
          <p:cNvSpPr txBox="1"/>
          <p:nvPr/>
        </p:nvSpPr>
        <p:spPr>
          <a:xfrm>
            <a:off x="1422850" y="3080350"/>
            <a:ext cx="5208000" cy="161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combine research, academic study, collaboration and discovery-based learning in an interdisciplinary environment</a:t>
            </a:r>
            <a:endParaRPr>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inspire each student to develop the confidence and ability to embrace the challenges of the future and to work toward the betterment of the human condition</a:t>
            </a:r>
            <a:endParaRPr>
              <a:solidFill>
                <a:schemeClr val="dk2"/>
              </a:solidFill>
            </a:endParaRPr>
          </a:p>
          <a:p>
            <a:pPr indent="0" lvl="0" marL="0" rtl="0" algn="l">
              <a:spcBef>
                <a:spcPts val="1600"/>
              </a:spcBef>
              <a:spcAft>
                <a:spcPts val="0"/>
              </a:spcAft>
              <a:buNone/>
            </a:pPr>
            <a:r>
              <a:t/>
            </a:r>
            <a:endParaRPr>
              <a:solidFill>
                <a:schemeClr val="dk2"/>
              </a:solidFill>
            </a:endParaRPr>
          </a:p>
        </p:txBody>
      </p:sp>
      <p:sp>
        <p:nvSpPr>
          <p:cNvPr id="90" name="Google Shape;90;p18"/>
          <p:cNvSpPr/>
          <p:nvPr/>
        </p:nvSpPr>
        <p:spPr>
          <a:xfrm>
            <a:off x="0" y="0"/>
            <a:ext cx="41484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8"/>
          <p:cNvSpPr/>
          <p:nvPr/>
        </p:nvSpPr>
        <p:spPr>
          <a:xfrm rot="5400000">
            <a:off x="39471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rot="-5400000">
            <a:off x="44670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4740900" y="556525"/>
            <a:ext cx="44031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nvSpPr>
        <p:spPr>
          <a:xfrm>
            <a:off x="0" y="0"/>
            <a:ext cx="4093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WHAT IS ECHO?</a:t>
            </a:r>
            <a:endParaRPr b="1" i="1" sz="4000">
              <a:solidFill>
                <a:srgbClr val="FFFFFF"/>
              </a:solidFill>
              <a:latin typeface="Proxima Nova"/>
              <a:ea typeface="Proxima Nova"/>
              <a:cs typeface="Proxima Nova"/>
              <a:sym typeface="Proxima Nova"/>
            </a:endParaRPr>
          </a:p>
        </p:txBody>
      </p:sp>
      <p:sp>
        <p:nvSpPr>
          <p:cNvPr id="96" name="Google Shape;96;p18"/>
          <p:cNvSpPr txBox="1"/>
          <p:nvPr/>
        </p:nvSpPr>
        <p:spPr>
          <a:xfrm>
            <a:off x="95700" y="556675"/>
            <a:ext cx="3997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ABOUT US</a:t>
            </a:r>
            <a:endParaRPr b="1" i="1" sz="1600">
              <a:solidFill>
                <a:srgbClr val="FFFFFF"/>
              </a:solidFill>
              <a:latin typeface="Proxima Nova"/>
              <a:ea typeface="Proxima Nova"/>
              <a:cs typeface="Proxima Nova"/>
              <a:sym typeface="Proxima Nova"/>
            </a:endParaRPr>
          </a:p>
        </p:txBody>
      </p:sp>
      <p:sp>
        <p:nvSpPr>
          <p:cNvPr id="97" name="Google Shape;97;p1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361" name="Shape 361"/>
        <p:cNvGrpSpPr/>
        <p:nvPr/>
      </p:nvGrpSpPr>
      <p:grpSpPr>
        <a:xfrm>
          <a:off x="0" y="0"/>
          <a:ext cx="0" cy="0"/>
          <a:chOff x="0" y="0"/>
          <a:chExt cx="0" cy="0"/>
        </a:xfrm>
      </p:grpSpPr>
      <p:sp>
        <p:nvSpPr>
          <p:cNvPr id="362" name="Google Shape;362;p36"/>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3" name="Google Shape;363;p36"/>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64" name="Google Shape;364;p36"/>
          <p:cNvSpPr txBox="1"/>
          <p:nvPr/>
        </p:nvSpPr>
        <p:spPr>
          <a:xfrm>
            <a:off x="1093650" y="1192500"/>
            <a:ext cx="6956700" cy="270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MECHANICAL DESIGN</a:t>
            </a:r>
            <a:r>
              <a:rPr b="1" lang="en-US" sz="8000">
                <a:solidFill>
                  <a:srgbClr val="FFFFFF"/>
                </a:solidFill>
                <a:latin typeface="Proxima Nova"/>
                <a:ea typeface="Proxima Nova"/>
                <a:cs typeface="Proxima Nova"/>
                <a:sym typeface="Proxima Nova"/>
              </a:rPr>
              <a:t> </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latin typeface="Proxima Nova"/>
                <a:ea typeface="Proxima Nova"/>
                <a:cs typeface="Proxima Nova"/>
                <a:sym typeface="Proxima Nova"/>
              </a:rPr>
              <a:t>To ensure maximum maneuverability of the Megalodon in the air and water, our material used must have the following criteria:</a:t>
            </a:r>
            <a:endParaRPr>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t/>
            </a:r>
            <a:endParaRPr>
              <a:latin typeface="Proxima Nova"/>
              <a:ea typeface="Proxima Nova"/>
              <a:cs typeface="Proxima Nova"/>
              <a:sym typeface="Proxima Nova"/>
            </a:endParaRPr>
          </a:p>
          <a:p>
            <a:pPr indent="-342900" lvl="0" marL="457200" rtl="0" algn="l">
              <a:lnSpc>
                <a:spcPct val="200000"/>
              </a:lnSpc>
              <a:spcBef>
                <a:spcPts val="0"/>
              </a:spcBef>
              <a:spcAft>
                <a:spcPts val="0"/>
              </a:spcAft>
              <a:buSzPts val="1800"/>
              <a:buFont typeface="Proxima Nova"/>
              <a:buChar char="●"/>
            </a:pPr>
            <a:r>
              <a:rPr lang="en-US">
                <a:latin typeface="Proxima Nova"/>
                <a:ea typeface="Proxima Nova"/>
                <a:cs typeface="Proxima Nova"/>
                <a:sym typeface="Proxima Nova"/>
              </a:rPr>
              <a:t>Impact Resistant</a:t>
            </a:r>
            <a:endParaRPr>
              <a:latin typeface="Proxima Nova"/>
              <a:ea typeface="Proxima Nova"/>
              <a:cs typeface="Proxima Nova"/>
              <a:sym typeface="Proxima Nova"/>
            </a:endParaRPr>
          </a:p>
          <a:p>
            <a:pPr indent="-342900" lvl="0" marL="457200" rtl="0" algn="l">
              <a:lnSpc>
                <a:spcPct val="200000"/>
              </a:lnSpc>
              <a:spcBef>
                <a:spcPts val="0"/>
              </a:spcBef>
              <a:spcAft>
                <a:spcPts val="0"/>
              </a:spcAft>
              <a:buSzPts val="1800"/>
              <a:buFont typeface="Proxima Nova"/>
              <a:buChar char="●"/>
            </a:pPr>
            <a:r>
              <a:rPr lang="en-US">
                <a:latin typeface="Proxima Nova"/>
                <a:ea typeface="Proxima Nova"/>
                <a:cs typeface="Proxima Nova"/>
                <a:sym typeface="Proxima Nova"/>
              </a:rPr>
              <a:t>Water Resistant</a:t>
            </a:r>
            <a:endParaRPr>
              <a:latin typeface="Proxima Nova"/>
              <a:ea typeface="Proxima Nova"/>
              <a:cs typeface="Proxima Nova"/>
              <a:sym typeface="Proxima Nova"/>
            </a:endParaRPr>
          </a:p>
          <a:p>
            <a:pPr indent="-342900" lvl="0" marL="457200" rtl="0" algn="l">
              <a:lnSpc>
                <a:spcPct val="200000"/>
              </a:lnSpc>
              <a:spcBef>
                <a:spcPts val="0"/>
              </a:spcBef>
              <a:spcAft>
                <a:spcPts val="0"/>
              </a:spcAft>
              <a:buSzPts val="1800"/>
              <a:buFont typeface="Proxima Nova"/>
              <a:buChar char="●"/>
            </a:pPr>
            <a:r>
              <a:rPr lang="en-US">
                <a:latin typeface="Proxima Nova"/>
                <a:ea typeface="Proxima Nova"/>
                <a:cs typeface="Proxima Nova"/>
                <a:sym typeface="Proxima Nova"/>
              </a:rPr>
              <a:t>Lightweight</a:t>
            </a:r>
            <a:endParaRPr>
              <a:latin typeface="Proxima Nova"/>
              <a:ea typeface="Proxima Nova"/>
              <a:cs typeface="Proxima Nova"/>
              <a:sym typeface="Proxima Nova"/>
            </a:endParaRPr>
          </a:p>
          <a:p>
            <a:pPr indent="-342900" lvl="0" marL="457200" rtl="0" algn="l">
              <a:lnSpc>
                <a:spcPct val="200000"/>
              </a:lnSpc>
              <a:spcBef>
                <a:spcPts val="0"/>
              </a:spcBef>
              <a:spcAft>
                <a:spcPts val="0"/>
              </a:spcAft>
              <a:buSzPts val="1800"/>
              <a:buFont typeface="Proxima Nova"/>
              <a:buChar char="●"/>
            </a:pPr>
            <a:r>
              <a:rPr lang="en-US">
                <a:latin typeface="Proxima Nova"/>
                <a:ea typeface="Proxima Nova"/>
                <a:cs typeface="Proxima Nova"/>
                <a:sym typeface="Proxima Nova"/>
              </a:rPr>
              <a:t>Durable</a:t>
            </a:r>
            <a:endParaRPr>
              <a:latin typeface="Proxima Nova"/>
              <a:ea typeface="Proxima Nova"/>
              <a:cs typeface="Proxima Nova"/>
              <a:sym typeface="Proxima Nova"/>
            </a:endParaRPr>
          </a:p>
        </p:txBody>
      </p:sp>
      <p:sp>
        <p:nvSpPr>
          <p:cNvPr id="371" name="Google Shape;371;p37"/>
          <p:cNvSpPr/>
          <p:nvPr/>
        </p:nvSpPr>
        <p:spPr>
          <a:xfrm>
            <a:off x="0" y="0"/>
            <a:ext cx="68817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37"/>
          <p:cNvSpPr/>
          <p:nvPr/>
        </p:nvSpPr>
        <p:spPr>
          <a:xfrm rot="5400000">
            <a:off x="66804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rot="-5400000">
            <a:off x="72125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7486450" y="556525"/>
            <a:ext cx="2076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txBox="1"/>
          <p:nvPr/>
        </p:nvSpPr>
        <p:spPr>
          <a:xfrm>
            <a:off x="0" y="600"/>
            <a:ext cx="74994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UNDERWATER CONSTRAINTS</a:t>
            </a:r>
            <a:endParaRPr b="1" i="1" sz="4000">
              <a:solidFill>
                <a:srgbClr val="FFFFFF"/>
              </a:solidFill>
              <a:latin typeface="Proxima Nova"/>
              <a:ea typeface="Proxima Nova"/>
              <a:cs typeface="Proxima Nova"/>
              <a:sym typeface="Proxima Nova"/>
            </a:endParaRPr>
          </a:p>
        </p:txBody>
      </p:sp>
      <p:sp>
        <p:nvSpPr>
          <p:cNvPr id="377" name="Google Shape;377;p3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7"/>
          <p:cNvPicPr preferRelativeResize="0"/>
          <p:nvPr/>
        </p:nvPicPr>
        <p:blipFill rotWithShape="1">
          <a:blip r:embed="rId3">
            <a:alphaModFix/>
          </a:blip>
          <a:srcRect b="12770" l="0" r="0" t="12636"/>
          <a:stretch/>
        </p:blipFill>
        <p:spPr>
          <a:xfrm>
            <a:off x="4837175" y="1942025"/>
            <a:ext cx="3584150" cy="267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8"/>
          <p:cNvSpPr txBox="1"/>
          <p:nvPr>
            <p:ph idx="1" type="body"/>
          </p:nvPr>
        </p:nvSpPr>
        <p:spPr>
          <a:xfrm>
            <a:off x="311700" y="1152475"/>
            <a:ext cx="329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Proxima Nova"/>
                <a:ea typeface="Proxima Nova"/>
                <a:cs typeface="Proxima Nova"/>
                <a:sym typeface="Proxima Nova"/>
              </a:rPr>
              <a:t>To determine what material to build our drone out of, we brainstormed different materials and compared them in a decision matrix.</a:t>
            </a:r>
            <a:endParaRPr>
              <a:latin typeface="Proxima Nova"/>
              <a:ea typeface="Proxima Nova"/>
              <a:cs typeface="Proxima Nova"/>
              <a:sym typeface="Proxima Nova"/>
            </a:endParaRPr>
          </a:p>
          <a:p>
            <a:pPr indent="0" lvl="0" marL="0" rtl="0" algn="l">
              <a:spcBef>
                <a:spcPts val="1600"/>
              </a:spcBef>
              <a:spcAft>
                <a:spcPts val="1600"/>
              </a:spcAft>
              <a:buNone/>
            </a:pPr>
            <a:r>
              <a:rPr lang="en-US">
                <a:latin typeface="Proxima Nova"/>
                <a:ea typeface="Proxima Nova"/>
                <a:cs typeface="Proxima Nova"/>
                <a:sym typeface="Proxima Nova"/>
              </a:rPr>
              <a:t>Ultimately, we chose carbon fiber because of its strength, weight, and high melting point.</a:t>
            </a:r>
            <a:endParaRPr>
              <a:latin typeface="Proxima Nova"/>
              <a:ea typeface="Proxima Nova"/>
              <a:cs typeface="Proxima Nova"/>
              <a:sym typeface="Proxima Nova"/>
            </a:endParaRPr>
          </a:p>
        </p:txBody>
      </p:sp>
      <p:pic>
        <p:nvPicPr>
          <p:cNvPr id="385" name="Google Shape;385;p38"/>
          <p:cNvPicPr preferRelativeResize="0"/>
          <p:nvPr/>
        </p:nvPicPr>
        <p:blipFill rotWithShape="1">
          <a:blip r:embed="rId3">
            <a:alphaModFix/>
          </a:blip>
          <a:srcRect b="0" l="3232" r="0" t="14118"/>
          <a:stretch/>
        </p:blipFill>
        <p:spPr>
          <a:xfrm>
            <a:off x="3804975" y="1284987"/>
            <a:ext cx="5124901" cy="908400"/>
          </a:xfrm>
          <a:prstGeom prst="rect">
            <a:avLst/>
          </a:prstGeom>
          <a:noFill/>
          <a:ln>
            <a:noFill/>
          </a:ln>
        </p:spPr>
      </p:pic>
      <p:sp>
        <p:nvSpPr>
          <p:cNvPr id="386" name="Google Shape;386;p38"/>
          <p:cNvSpPr/>
          <p:nvPr/>
        </p:nvSpPr>
        <p:spPr>
          <a:xfrm>
            <a:off x="0" y="-8525"/>
            <a:ext cx="6613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38"/>
          <p:cNvSpPr/>
          <p:nvPr/>
        </p:nvSpPr>
        <p:spPr>
          <a:xfrm rot="5400000">
            <a:off x="6412500" y="193375"/>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rot="-5400000">
            <a:off x="6932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7206300" y="556525"/>
            <a:ext cx="276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txBox="1"/>
          <p:nvPr/>
        </p:nvSpPr>
        <p:spPr>
          <a:xfrm>
            <a:off x="0" y="0"/>
            <a:ext cx="7182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FRAME STRUCTURE DESIGN</a:t>
            </a:r>
            <a:endParaRPr b="1" i="1" sz="4000">
              <a:solidFill>
                <a:srgbClr val="FFFFFF"/>
              </a:solidFill>
              <a:latin typeface="Proxima Nova"/>
              <a:ea typeface="Proxima Nova"/>
              <a:cs typeface="Proxima Nova"/>
              <a:sym typeface="Proxima Nova"/>
            </a:endParaRPr>
          </a:p>
        </p:txBody>
      </p:sp>
      <p:sp>
        <p:nvSpPr>
          <p:cNvPr id="392" name="Google Shape;392;p38"/>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393" name="Google Shape;393;p3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38"/>
          <p:cNvPicPr preferRelativeResize="0"/>
          <p:nvPr/>
        </p:nvPicPr>
        <p:blipFill>
          <a:blip r:embed="rId4">
            <a:alphaModFix/>
          </a:blip>
          <a:stretch>
            <a:fillRect/>
          </a:stretch>
        </p:blipFill>
        <p:spPr>
          <a:xfrm>
            <a:off x="5103763" y="2571750"/>
            <a:ext cx="2527325" cy="1862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9"/>
          <p:cNvSpPr txBox="1"/>
          <p:nvPr/>
        </p:nvSpPr>
        <p:spPr>
          <a:xfrm>
            <a:off x="3181950" y="4084450"/>
            <a:ext cx="1869300" cy="802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2"/>
                </a:solidFill>
                <a:latin typeface="Proxima Nova"/>
                <a:ea typeface="Proxima Nova"/>
                <a:cs typeface="Proxima Nova"/>
                <a:sym typeface="Proxima Nova"/>
              </a:rPr>
              <a:t>Four Blades</a:t>
            </a:r>
            <a:endParaRPr b="1">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Less efficient</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More thrust</a:t>
            </a:r>
            <a:endParaRPr>
              <a:solidFill>
                <a:schemeClr val="dk2"/>
              </a:solidFill>
              <a:latin typeface="Proxima Nova"/>
              <a:ea typeface="Proxima Nova"/>
              <a:cs typeface="Proxima Nova"/>
              <a:sym typeface="Proxima Nova"/>
            </a:endParaRPr>
          </a:p>
        </p:txBody>
      </p:sp>
      <p:sp>
        <p:nvSpPr>
          <p:cNvPr id="401" name="Google Shape;401;p39"/>
          <p:cNvSpPr txBox="1"/>
          <p:nvPr>
            <p:ph idx="1" type="body"/>
          </p:nvPr>
        </p:nvSpPr>
        <p:spPr>
          <a:xfrm>
            <a:off x="311700" y="1000075"/>
            <a:ext cx="22815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Proxima Nova"/>
                <a:ea typeface="Proxima Nova"/>
                <a:cs typeface="Proxima Nova"/>
                <a:sym typeface="Proxima Nova"/>
              </a:rPr>
              <a:t> Number of Motors?</a:t>
            </a:r>
            <a:endParaRPr>
              <a:latin typeface="Proxima Nova"/>
              <a:ea typeface="Proxima Nova"/>
              <a:cs typeface="Proxima Nova"/>
              <a:sym typeface="Proxima Nova"/>
            </a:endParaRPr>
          </a:p>
          <a:p>
            <a:pPr indent="0" lvl="0" marL="0" rtl="0" algn="l">
              <a:spcBef>
                <a:spcPts val="1600"/>
              </a:spcBef>
              <a:spcAft>
                <a:spcPts val="1600"/>
              </a:spcAft>
              <a:buNone/>
            </a:pPr>
            <a:r>
              <a:t/>
            </a:r>
            <a:endParaRPr/>
          </a:p>
        </p:txBody>
      </p:sp>
      <p:pic>
        <p:nvPicPr>
          <p:cNvPr id="402" name="Google Shape;402;p39"/>
          <p:cNvPicPr preferRelativeResize="0"/>
          <p:nvPr/>
        </p:nvPicPr>
        <p:blipFill rotWithShape="1">
          <a:blip r:embed="rId4">
            <a:alphaModFix/>
          </a:blip>
          <a:srcRect b="0" l="7904" r="13522" t="0"/>
          <a:stretch/>
        </p:blipFill>
        <p:spPr>
          <a:xfrm>
            <a:off x="5818350" y="214525"/>
            <a:ext cx="2726725" cy="2314800"/>
          </a:xfrm>
          <a:prstGeom prst="rect">
            <a:avLst/>
          </a:prstGeom>
          <a:noFill/>
          <a:ln>
            <a:noFill/>
          </a:ln>
        </p:spPr>
      </p:pic>
      <p:pic>
        <p:nvPicPr>
          <p:cNvPr id="403" name="Google Shape;403;p39"/>
          <p:cNvPicPr preferRelativeResize="0"/>
          <p:nvPr/>
        </p:nvPicPr>
        <p:blipFill>
          <a:blip r:embed="rId5">
            <a:alphaModFix/>
          </a:blip>
          <a:stretch>
            <a:fillRect/>
          </a:stretch>
        </p:blipFill>
        <p:spPr>
          <a:xfrm>
            <a:off x="5958400" y="2571750"/>
            <a:ext cx="3058384" cy="2314801"/>
          </a:xfrm>
          <a:prstGeom prst="rect">
            <a:avLst/>
          </a:prstGeom>
          <a:noFill/>
          <a:ln>
            <a:noFill/>
          </a:ln>
        </p:spPr>
      </p:pic>
      <p:sp>
        <p:nvSpPr>
          <p:cNvPr id="404" name="Google Shape;404;p39"/>
          <p:cNvSpPr txBox="1"/>
          <p:nvPr/>
        </p:nvSpPr>
        <p:spPr>
          <a:xfrm>
            <a:off x="209850" y="1621225"/>
            <a:ext cx="2972100" cy="182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2"/>
                </a:solidFill>
                <a:latin typeface="Proxima Nova"/>
                <a:ea typeface="Proxima Nova"/>
                <a:cs typeface="Proxima Nova"/>
                <a:sym typeface="Proxima Nova"/>
              </a:rPr>
              <a:t>Three Motors</a:t>
            </a:r>
            <a:endParaRPr b="1">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Cheaper</a:t>
            </a:r>
            <a:endParaRPr>
              <a:solidFill>
                <a:schemeClr val="dk2"/>
              </a:solidFill>
              <a:highlight>
                <a:srgbClr val="000000"/>
              </a:highlight>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L</a:t>
            </a:r>
            <a:r>
              <a:rPr lang="en-US">
                <a:solidFill>
                  <a:schemeClr val="dk2"/>
                </a:solidFill>
                <a:latin typeface="Proxima Nova"/>
                <a:ea typeface="Proxima Nova"/>
                <a:cs typeface="Proxima Nova"/>
                <a:sym typeface="Proxima Nova"/>
              </a:rPr>
              <a:t>ighter</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Limited mobility options</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Difficult maneuvering</a:t>
            </a:r>
            <a:endParaRPr>
              <a:solidFill>
                <a:schemeClr val="dk2"/>
              </a:solidFill>
              <a:latin typeface="Proxima Nova"/>
              <a:ea typeface="Proxima Nova"/>
              <a:cs typeface="Proxima Nova"/>
              <a:sym typeface="Proxima Nova"/>
            </a:endParaRPr>
          </a:p>
        </p:txBody>
      </p:sp>
      <p:sp>
        <p:nvSpPr>
          <p:cNvPr id="405" name="Google Shape;405;p39"/>
          <p:cNvSpPr txBox="1"/>
          <p:nvPr/>
        </p:nvSpPr>
        <p:spPr>
          <a:xfrm>
            <a:off x="3181950" y="1621225"/>
            <a:ext cx="2636400" cy="182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2"/>
                </a:solidFill>
                <a:latin typeface="Proxima Nova"/>
                <a:ea typeface="Proxima Nova"/>
                <a:cs typeface="Proxima Nova"/>
                <a:sym typeface="Proxima Nova"/>
              </a:rPr>
              <a:t>Four </a:t>
            </a:r>
            <a:r>
              <a:rPr b="1" lang="en-US">
                <a:solidFill>
                  <a:schemeClr val="dk2"/>
                </a:solidFill>
                <a:latin typeface="Proxima Nova"/>
                <a:ea typeface="Proxima Nova"/>
                <a:cs typeface="Proxima Nova"/>
                <a:sym typeface="Proxima Nova"/>
              </a:rPr>
              <a:t>Motors</a:t>
            </a:r>
            <a:endParaRPr b="1">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More costly</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Heavier</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Simpler manufacturing</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Wide mobility options</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Easy to maneuver</a:t>
            </a:r>
            <a:endParaRPr>
              <a:solidFill>
                <a:schemeClr val="dk2"/>
              </a:solidFill>
              <a:latin typeface="Proxima Nova"/>
              <a:ea typeface="Proxima Nova"/>
              <a:cs typeface="Proxima Nova"/>
              <a:sym typeface="Proxima Nova"/>
            </a:endParaRPr>
          </a:p>
        </p:txBody>
      </p:sp>
      <p:sp>
        <p:nvSpPr>
          <p:cNvPr id="406" name="Google Shape;406;p39"/>
          <p:cNvSpPr/>
          <p:nvPr/>
        </p:nvSpPr>
        <p:spPr>
          <a:xfrm>
            <a:off x="0" y="0"/>
            <a:ext cx="17967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39"/>
          <p:cNvSpPr/>
          <p:nvPr/>
        </p:nvSpPr>
        <p:spPr>
          <a:xfrm rot="5400000">
            <a:off x="15954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txBox="1"/>
          <p:nvPr/>
        </p:nvSpPr>
        <p:spPr>
          <a:xfrm>
            <a:off x="26750" y="600"/>
            <a:ext cx="2087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a:t>
            </a:r>
            <a:endParaRPr b="1" i="1" sz="4000">
              <a:solidFill>
                <a:srgbClr val="FFFFFF"/>
              </a:solidFill>
              <a:latin typeface="Proxima Nova"/>
              <a:ea typeface="Proxima Nova"/>
              <a:cs typeface="Proxima Nova"/>
              <a:sym typeface="Proxima Nova"/>
            </a:endParaRPr>
          </a:p>
        </p:txBody>
      </p:sp>
      <p:sp>
        <p:nvSpPr>
          <p:cNvPr id="409" name="Google Shape;409;p39"/>
          <p:cNvSpPr txBox="1"/>
          <p:nvPr>
            <p:ph idx="1" type="body"/>
          </p:nvPr>
        </p:nvSpPr>
        <p:spPr>
          <a:xfrm>
            <a:off x="209850" y="3645550"/>
            <a:ext cx="35874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Proxima Nova"/>
                <a:ea typeface="Proxima Nova"/>
                <a:cs typeface="Proxima Nova"/>
                <a:sym typeface="Proxima Nova"/>
              </a:rPr>
              <a:t> Number of Blades per Propeller?</a:t>
            </a:r>
            <a:endParaRPr>
              <a:latin typeface="Proxima Nova"/>
              <a:ea typeface="Proxima Nova"/>
              <a:cs typeface="Proxima Nova"/>
              <a:sym typeface="Proxima Nova"/>
            </a:endParaRPr>
          </a:p>
          <a:p>
            <a:pPr indent="0" lvl="0" marL="0" rtl="0" algn="l">
              <a:spcBef>
                <a:spcPts val="1600"/>
              </a:spcBef>
              <a:spcAft>
                <a:spcPts val="1600"/>
              </a:spcAft>
              <a:buNone/>
            </a:pPr>
            <a:r>
              <a:t/>
            </a:r>
            <a:endParaRPr>
              <a:latin typeface="Proxima Nova"/>
              <a:ea typeface="Proxima Nova"/>
              <a:cs typeface="Proxima Nova"/>
              <a:sym typeface="Proxima Nova"/>
            </a:endParaRPr>
          </a:p>
        </p:txBody>
      </p:sp>
      <p:sp>
        <p:nvSpPr>
          <p:cNvPr id="410" name="Google Shape;410;p39"/>
          <p:cNvSpPr txBox="1"/>
          <p:nvPr/>
        </p:nvSpPr>
        <p:spPr>
          <a:xfrm>
            <a:off x="1094850" y="4084450"/>
            <a:ext cx="2087100" cy="802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2"/>
                </a:solidFill>
              </a:rPr>
              <a:t>Three Blades</a:t>
            </a:r>
            <a:endParaRPr b="1">
              <a:solidFill>
                <a:schemeClr val="dk2"/>
              </a:solidFill>
            </a:endParaRPr>
          </a:p>
          <a:p>
            <a:pPr indent="-317500" lvl="0" marL="457200" rtl="0" algn="l">
              <a:spcBef>
                <a:spcPts val="0"/>
              </a:spcBef>
              <a:spcAft>
                <a:spcPts val="0"/>
              </a:spcAft>
              <a:buClr>
                <a:schemeClr val="dk2"/>
              </a:buClr>
              <a:buSzPts val="1400"/>
              <a:buChar char="-"/>
            </a:pPr>
            <a:r>
              <a:rPr lang="en-US">
                <a:solidFill>
                  <a:schemeClr val="dk2"/>
                </a:solidFill>
              </a:rPr>
              <a:t>More Efficient</a:t>
            </a:r>
            <a:endParaRPr>
              <a:solidFill>
                <a:schemeClr val="dk2"/>
              </a:solidFill>
            </a:endParaRPr>
          </a:p>
          <a:p>
            <a:pPr indent="-317500" lvl="0" marL="457200" rtl="0" algn="l">
              <a:spcBef>
                <a:spcPts val="0"/>
              </a:spcBef>
              <a:spcAft>
                <a:spcPts val="0"/>
              </a:spcAft>
              <a:buClr>
                <a:schemeClr val="dk2"/>
              </a:buClr>
              <a:buSzPts val="1400"/>
              <a:buChar char="-"/>
            </a:pPr>
            <a:r>
              <a:rPr lang="en-US">
                <a:solidFill>
                  <a:schemeClr val="dk2"/>
                </a:solidFill>
              </a:rPr>
              <a:t>Less thrust</a:t>
            </a:r>
            <a:endParaRPr>
              <a:solidFill>
                <a:schemeClr val="dk2"/>
              </a:solidFill>
            </a:endParaRPr>
          </a:p>
        </p:txBody>
      </p:sp>
      <p:sp>
        <p:nvSpPr>
          <p:cNvPr id="411" name="Google Shape;411;p39"/>
          <p:cNvSpPr/>
          <p:nvPr/>
        </p:nvSpPr>
        <p:spPr>
          <a:xfrm>
            <a:off x="3026550" y="3809350"/>
            <a:ext cx="2348100" cy="1243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2389200" y="445025"/>
            <a:ext cx="3357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rot="-5400000">
            <a:off x="2115300" y="5210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8616325" y="445025"/>
            <a:ext cx="5274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2979925" y="1200475"/>
            <a:ext cx="2816700" cy="2571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Megalodon will include two cameras for broader range of view</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Camera 1</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Placed at the bottom of the vehicle in the center</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Gives straight down view to align with Remora</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Camera 2</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Placed at front of drone for automatic target object retrieval</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Angled 45 degrees downward</a:t>
            </a:r>
            <a:endParaRPr>
              <a:latin typeface="Proxima Nova"/>
              <a:ea typeface="Proxima Nova"/>
              <a:cs typeface="Proxima Nova"/>
              <a:sym typeface="Proxima Nova"/>
            </a:endParaRPr>
          </a:p>
        </p:txBody>
      </p:sp>
      <p:sp>
        <p:nvSpPr>
          <p:cNvPr id="422" name="Google Shape;422;p40"/>
          <p:cNvSpPr/>
          <p:nvPr/>
        </p:nvSpPr>
        <p:spPr>
          <a:xfrm>
            <a:off x="0" y="0"/>
            <a:ext cx="23421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40"/>
          <p:cNvSpPr/>
          <p:nvPr/>
        </p:nvSpPr>
        <p:spPr>
          <a:xfrm rot="5400000">
            <a:off x="21408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rot="-5400000">
            <a:off x="27369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a:off x="3010800" y="556525"/>
            <a:ext cx="61332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txBox="1"/>
          <p:nvPr/>
        </p:nvSpPr>
        <p:spPr>
          <a:xfrm>
            <a:off x="0" y="0"/>
            <a:ext cx="4490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CAMERAS</a:t>
            </a:r>
            <a:endParaRPr b="1" i="1" sz="4000">
              <a:solidFill>
                <a:srgbClr val="FFFFFF"/>
              </a:solidFill>
              <a:latin typeface="Proxima Nova"/>
              <a:ea typeface="Proxima Nova"/>
              <a:cs typeface="Proxima Nova"/>
              <a:sym typeface="Proxima Nova"/>
            </a:endParaRPr>
          </a:p>
        </p:txBody>
      </p:sp>
      <p:sp>
        <p:nvSpPr>
          <p:cNvPr id="428" name="Google Shape;428;p4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40"/>
          <p:cNvPicPr preferRelativeResize="0"/>
          <p:nvPr/>
        </p:nvPicPr>
        <p:blipFill>
          <a:blip r:embed="rId4">
            <a:alphaModFix/>
          </a:blip>
          <a:stretch>
            <a:fillRect/>
          </a:stretch>
        </p:blipFill>
        <p:spPr>
          <a:xfrm>
            <a:off x="6586320" y="2430325"/>
            <a:ext cx="1979755" cy="1942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1"/>
          <p:cNvSpPr txBox="1"/>
          <p:nvPr>
            <p:ph idx="1" type="body"/>
          </p:nvPr>
        </p:nvSpPr>
        <p:spPr>
          <a:xfrm>
            <a:off x="291900" y="1272250"/>
            <a:ext cx="8399100" cy="11787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SzPts val="1800"/>
              <a:buFont typeface="Proxima Nova"/>
              <a:buChar char="●"/>
            </a:pPr>
            <a:r>
              <a:rPr lang="en-US">
                <a:latin typeface="Proxima Nova"/>
                <a:ea typeface="Proxima Nova"/>
                <a:cs typeface="Proxima Nova"/>
                <a:sym typeface="Proxima Nova"/>
              </a:rPr>
              <a:t>Our recovery mechanism is similar to a broom and dustpan.</a:t>
            </a:r>
            <a:endParaRPr>
              <a:latin typeface="Proxima Nova"/>
              <a:ea typeface="Proxima Nova"/>
              <a:cs typeface="Proxima Nova"/>
              <a:sym typeface="Proxima Nova"/>
            </a:endParaRPr>
          </a:p>
          <a:p>
            <a:pPr indent="-342900" lvl="0" marL="457200" rtl="0" algn="ctr">
              <a:spcBef>
                <a:spcPts val="0"/>
              </a:spcBef>
              <a:spcAft>
                <a:spcPts val="0"/>
              </a:spcAft>
              <a:buSzPts val="1800"/>
              <a:buFont typeface="Proxima Nova"/>
              <a:buChar char="●"/>
            </a:pPr>
            <a:r>
              <a:rPr lang="en-US">
                <a:latin typeface="Proxima Nova"/>
                <a:ea typeface="Proxima Nova"/>
                <a:cs typeface="Proxima Nova"/>
                <a:sym typeface="Proxima Nova"/>
              </a:rPr>
              <a:t>Having this system as opposed to a claw allows us to pick up multiple objects, both large and small.</a:t>
            </a:r>
            <a:endParaRPr>
              <a:latin typeface="Proxima Nova"/>
              <a:ea typeface="Proxima Nova"/>
              <a:cs typeface="Proxima Nova"/>
              <a:sym typeface="Proxima Nova"/>
            </a:endParaRPr>
          </a:p>
        </p:txBody>
      </p:sp>
      <p:sp>
        <p:nvSpPr>
          <p:cNvPr id="436" name="Google Shape;436;p41"/>
          <p:cNvSpPr/>
          <p:nvPr/>
        </p:nvSpPr>
        <p:spPr>
          <a:xfrm>
            <a:off x="0" y="0"/>
            <a:ext cx="5790600" cy="9951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41"/>
          <p:cNvSpPr/>
          <p:nvPr/>
        </p:nvSpPr>
        <p:spPr>
          <a:xfrm rot="5400000">
            <a:off x="5589425" y="2013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rot="-5400000">
            <a:off x="6616075"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6889975" y="556525"/>
            <a:ext cx="2253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txBox="1"/>
          <p:nvPr/>
        </p:nvSpPr>
        <p:spPr>
          <a:xfrm>
            <a:off x="0" y="0"/>
            <a:ext cx="64389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RECOVERY </a:t>
            </a:r>
            <a:r>
              <a:rPr b="1" i="1" lang="en-US" sz="4000">
                <a:solidFill>
                  <a:srgbClr val="FFFFFF"/>
                </a:solidFill>
                <a:latin typeface="Proxima Nova"/>
                <a:ea typeface="Proxima Nova"/>
                <a:cs typeface="Proxima Nova"/>
                <a:sym typeface="Proxima Nova"/>
              </a:rPr>
              <a:t>MECHANISM</a:t>
            </a:r>
            <a:endParaRPr b="1" i="1" sz="4000">
              <a:solidFill>
                <a:srgbClr val="FFFFFF"/>
              </a:solidFill>
              <a:latin typeface="Proxima Nova"/>
              <a:ea typeface="Proxima Nova"/>
              <a:cs typeface="Proxima Nova"/>
              <a:sym typeface="Proxima Nova"/>
            </a:endParaRPr>
          </a:p>
        </p:txBody>
      </p:sp>
      <p:sp>
        <p:nvSpPr>
          <p:cNvPr id="442" name="Google Shape;442;p41"/>
          <p:cNvSpPr txBox="1"/>
          <p:nvPr/>
        </p:nvSpPr>
        <p:spPr>
          <a:xfrm>
            <a:off x="95700" y="556675"/>
            <a:ext cx="43944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443" name="Google Shape;443;p4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41"/>
          <p:cNvPicPr preferRelativeResize="0"/>
          <p:nvPr/>
        </p:nvPicPr>
        <p:blipFill rotWithShape="1">
          <a:blip r:embed="rId4">
            <a:alphaModFix/>
          </a:blip>
          <a:srcRect b="3174" l="0" r="0" t="3174"/>
          <a:stretch/>
        </p:blipFill>
        <p:spPr>
          <a:xfrm>
            <a:off x="-3907325" y="2567650"/>
            <a:ext cx="3852251" cy="2027675"/>
          </a:xfrm>
          <a:prstGeom prst="rect">
            <a:avLst/>
          </a:prstGeom>
          <a:noFill/>
          <a:ln>
            <a:noFill/>
          </a:ln>
        </p:spPr>
      </p:pic>
      <p:pic>
        <p:nvPicPr>
          <p:cNvPr id="445" name="Google Shape;445;p41"/>
          <p:cNvPicPr preferRelativeResize="0"/>
          <p:nvPr/>
        </p:nvPicPr>
        <p:blipFill>
          <a:blip r:embed="rId5">
            <a:alphaModFix/>
          </a:blip>
          <a:stretch>
            <a:fillRect/>
          </a:stretch>
        </p:blipFill>
        <p:spPr>
          <a:xfrm>
            <a:off x="2606321" y="2567650"/>
            <a:ext cx="3931369" cy="2027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2"/>
          <p:cNvSpPr txBox="1"/>
          <p:nvPr>
            <p:ph idx="1" type="body"/>
          </p:nvPr>
        </p:nvSpPr>
        <p:spPr>
          <a:xfrm>
            <a:off x="311700" y="1285500"/>
            <a:ext cx="42603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Font typeface="Proxima Nova"/>
              <a:buChar char="●"/>
            </a:pPr>
            <a:r>
              <a:rPr lang="en-US">
                <a:latin typeface="Proxima Nova"/>
                <a:ea typeface="Proxima Nova"/>
                <a:cs typeface="Proxima Nova"/>
                <a:sym typeface="Proxima Nova"/>
              </a:rPr>
              <a:t>Our proposed system is composed of </a:t>
            </a:r>
            <a:r>
              <a:rPr b="1" lang="en-US">
                <a:latin typeface="Proxima Nova"/>
                <a:ea typeface="Proxima Nova"/>
                <a:cs typeface="Proxima Nova"/>
                <a:sym typeface="Proxima Nova"/>
              </a:rPr>
              <a:t>4 aerial motors</a:t>
            </a:r>
            <a:r>
              <a:rPr lang="en-US">
                <a:latin typeface="Proxima Nova"/>
                <a:ea typeface="Proxima Nova"/>
                <a:cs typeface="Proxima Nova"/>
                <a:sym typeface="Proxima Nova"/>
              </a:rPr>
              <a:t> and </a:t>
            </a:r>
            <a:r>
              <a:rPr b="1" lang="en-US">
                <a:latin typeface="Proxima Nova"/>
                <a:ea typeface="Proxima Nova"/>
                <a:cs typeface="Proxima Nova"/>
                <a:sym typeface="Proxima Nova"/>
              </a:rPr>
              <a:t>6 underwater thrusters.</a:t>
            </a:r>
            <a:endParaRPr b="1">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Char char="●"/>
            </a:pPr>
            <a:r>
              <a:rPr lang="en-US">
                <a:latin typeface="Proxima Nova"/>
                <a:ea typeface="Proxima Nova"/>
                <a:cs typeface="Proxima Nova"/>
                <a:sym typeface="Proxima Nova"/>
              </a:rPr>
              <a:t>Although we’re planning on using 6 thrusters, if our testing shows that it is more efficient to use 4, then we will adapt and use 4.</a:t>
            </a:r>
            <a:endParaRPr>
              <a:latin typeface="Proxima Nova"/>
              <a:ea typeface="Proxima Nova"/>
              <a:cs typeface="Proxima Nova"/>
              <a:sym typeface="Proxima Nova"/>
            </a:endParaRPr>
          </a:p>
        </p:txBody>
      </p:sp>
      <p:sp>
        <p:nvSpPr>
          <p:cNvPr id="452" name="Google Shape;452;p42"/>
          <p:cNvSpPr/>
          <p:nvPr/>
        </p:nvSpPr>
        <p:spPr>
          <a:xfrm>
            <a:off x="0" y="0"/>
            <a:ext cx="50943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42"/>
          <p:cNvSpPr/>
          <p:nvPr/>
        </p:nvSpPr>
        <p:spPr>
          <a:xfrm rot="5400000">
            <a:off x="4893000" y="2013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rot="-5400000">
            <a:off x="54129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5686850" y="556525"/>
            <a:ext cx="34572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txBox="1"/>
          <p:nvPr/>
        </p:nvSpPr>
        <p:spPr>
          <a:xfrm>
            <a:off x="0" y="0"/>
            <a:ext cx="6066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UNDERWATER FLIGHT</a:t>
            </a:r>
            <a:endParaRPr b="1" i="1" sz="4000">
              <a:solidFill>
                <a:srgbClr val="FFFFFF"/>
              </a:solidFill>
              <a:latin typeface="Proxima Nova"/>
              <a:ea typeface="Proxima Nova"/>
              <a:cs typeface="Proxima Nova"/>
              <a:sym typeface="Proxima Nova"/>
            </a:endParaRPr>
          </a:p>
        </p:txBody>
      </p:sp>
      <p:sp>
        <p:nvSpPr>
          <p:cNvPr id="458" name="Google Shape;458;p4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42"/>
          <p:cNvPicPr preferRelativeResize="0"/>
          <p:nvPr/>
        </p:nvPicPr>
        <p:blipFill rotWithShape="1">
          <a:blip r:embed="rId4">
            <a:alphaModFix/>
          </a:blip>
          <a:srcRect b="0" l="0" r="3157" t="0"/>
          <a:stretch/>
        </p:blipFill>
        <p:spPr>
          <a:xfrm>
            <a:off x="4451750" y="1285500"/>
            <a:ext cx="4692250"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3"/>
          <p:cNvSpPr txBox="1"/>
          <p:nvPr>
            <p:ph idx="1" type="body"/>
          </p:nvPr>
        </p:nvSpPr>
        <p:spPr>
          <a:xfrm>
            <a:off x="311700" y="1152475"/>
            <a:ext cx="396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Our ballast system consists of two ballast tanks.</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Two 16g CO2 cartridges.</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This system saves:</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Battery power</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Time</a:t>
            </a:r>
            <a:endParaRPr>
              <a:latin typeface="Proxima Nova"/>
              <a:ea typeface="Proxima Nova"/>
              <a:cs typeface="Proxima Nova"/>
              <a:sym typeface="Proxima Nova"/>
            </a:endParaRPr>
          </a:p>
        </p:txBody>
      </p:sp>
      <p:sp>
        <p:nvSpPr>
          <p:cNvPr id="466" name="Google Shape;466;p43"/>
          <p:cNvSpPr/>
          <p:nvPr/>
        </p:nvSpPr>
        <p:spPr>
          <a:xfrm>
            <a:off x="0" y="0"/>
            <a:ext cx="43233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43"/>
          <p:cNvSpPr/>
          <p:nvPr/>
        </p:nvSpPr>
        <p:spPr>
          <a:xfrm rot="5400000">
            <a:off x="41220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rot="-5400000">
            <a:off x="46419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a:off x="4915800" y="556525"/>
            <a:ext cx="42282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nvSpPr>
        <p:spPr>
          <a:xfrm>
            <a:off x="0" y="0"/>
            <a:ext cx="4490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BALLAST SYSTEM</a:t>
            </a:r>
            <a:endParaRPr b="1" i="1" sz="4000">
              <a:solidFill>
                <a:srgbClr val="FFFFFF"/>
              </a:solidFill>
              <a:latin typeface="Proxima Nova"/>
              <a:ea typeface="Proxima Nova"/>
              <a:cs typeface="Proxima Nova"/>
              <a:sym typeface="Proxima Nova"/>
            </a:endParaRPr>
          </a:p>
        </p:txBody>
      </p:sp>
      <p:sp>
        <p:nvSpPr>
          <p:cNvPr id="472" name="Google Shape;472;p4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43"/>
          <p:cNvPicPr preferRelativeResize="0"/>
          <p:nvPr/>
        </p:nvPicPr>
        <p:blipFill rotWithShape="1">
          <a:blip r:embed="rId3">
            <a:alphaModFix/>
          </a:blip>
          <a:srcRect b="7764" l="0" r="13487" t="1843"/>
          <a:stretch/>
        </p:blipFill>
        <p:spPr>
          <a:xfrm>
            <a:off x="4462050" y="1439475"/>
            <a:ext cx="2294775" cy="3416401"/>
          </a:xfrm>
          <a:prstGeom prst="rect">
            <a:avLst/>
          </a:prstGeom>
          <a:noFill/>
          <a:ln>
            <a:noFill/>
          </a:ln>
        </p:spPr>
      </p:pic>
      <p:pic>
        <p:nvPicPr>
          <p:cNvPr id="474" name="Google Shape;474;p43"/>
          <p:cNvPicPr preferRelativeResize="0"/>
          <p:nvPr/>
        </p:nvPicPr>
        <p:blipFill rotWithShape="1">
          <a:blip r:embed="rId4">
            <a:alphaModFix/>
          </a:blip>
          <a:srcRect b="0" l="12016" r="4539" t="0"/>
          <a:stretch/>
        </p:blipFill>
        <p:spPr>
          <a:xfrm>
            <a:off x="6756825" y="1439475"/>
            <a:ext cx="2097450" cy="3416399"/>
          </a:xfrm>
          <a:prstGeom prst="rect">
            <a:avLst/>
          </a:prstGeom>
          <a:noFill/>
          <a:ln>
            <a:noFill/>
          </a:ln>
        </p:spPr>
      </p:pic>
      <p:pic>
        <p:nvPicPr>
          <p:cNvPr id="475" name="Google Shape;475;p43"/>
          <p:cNvPicPr preferRelativeResize="0"/>
          <p:nvPr/>
        </p:nvPicPr>
        <p:blipFill>
          <a:blip r:embed="rId5">
            <a:alphaModFix/>
          </a:blip>
          <a:stretch>
            <a:fillRect/>
          </a:stretch>
        </p:blipFill>
        <p:spPr>
          <a:xfrm>
            <a:off x="161325" y="3002350"/>
            <a:ext cx="2203275" cy="1853525"/>
          </a:xfrm>
          <a:prstGeom prst="rect">
            <a:avLst/>
          </a:prstGeom>
          <a:noFill/>
          <a:ln>
            <a:noFill/>
          </a:ln>
        </p:spPr>
      </p:pic>
      <p:pic>
        <p:nvPicPr>
          <p:cNvPr id="476" name="Google Shape;476;p43"/>
          <p:cNvPicPr preferRelativeResize="0"/>
          <p:nvPr/>
        </p:nvPicPr>
        <p:blipFill>
          <a:blip r:embed="rId6">
            <a:alphaModFix/>
          </a:blip>
          <a:stretch>
            <a:fillRect/>
          </a:stretch>
        </p:blipFill>
        <p:spPr>
          <a:xfrm>
            <a:off x="2364600" y="3002350"/>
            <a:ext cx="2097449" cy="18535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4"/>
          <p:cNvSpPr/>
          <p:nvPr/>
        </p:nvSpPr>
        <p:spPr>
          <a:xfrm>
            <a:off x="0" y="-3750"/>
            <a:ext cx="38601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44"/>
          <p:cNvSpPr/>
          <p:nvPr/>
        </p:nvSpPr>
        <p:spPr>
          <a:xfrm rot="5400000">
            <a:off x="3658775"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rot="-5400000">
            <a:off x="4178675"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4452575" y="556525"/>
            <a:ext cx="4431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txBox="1"/>
          <p:nvPr/>
        </p:nvSpPr>
        <p:spPr>
          <a:xfrm>
            <a:off x="0" y="0"/>
            <a:ext cx="3827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BUILD VS. BUY</a:t>
            </a:r>
            <a:endParaRPr b="1" i="1" sz="4000">
              <a:solidFill>
                <a:srgbClr val="FFFFFF"/>
              </a:solidFill>
              <a:latin typeface="Proxima Nova"/>
              <a:ea typeface="Proxima Nova"/>
              <a:cs typeface="Proxima Nova"/>
              <a:sym typeface="Proxima Nova"/>
            </a:endParaRPr>
          </a:p>
        </p:txBody>
      </p:sp>
      <p:sp>
        <p:nvSpPr>
          <p:cNvPr id="488" name="Google Shape;488;p44"/>
          <p:cNvSpPr txBox="1"/>
          <p:nvPr/>
        </p:nvSpPr>
        <p:spPr>
          <a:xfrm>
            <a:off x="0" y="556675"/>
            <a:ext cx="3684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ADVANTAGES &amp; DISADVANTAGES</a:t>
            </a:r>
            <a:endParaRPr b="1" i="1" sz="1600">
              <a:solidFill>
                <a:srgbClr val="FFFFFF"/>
              </a:solidFill>
              <a:latin typeface="Proxima Nova"/>
              <a:ea typeface="Proxima Nova"/>
              <a:cs typeface="Proxima Nova"/>
              <a:sym typeface="Proxima Nova"/>
            </a:endParaRPr>
          </a:p>
        </p:txBody>
      </p:sp>
      <p:sp>
        <p:nvSpPr>
          <p:cNvPr id="489" name="Google Shape;489;p4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44"/>
          <p:cNvPicPr preferRelativeResize="0"/>
          <p:nvPr/>
        </p:nvPicPr>
        <p:blipFill>
          <a:blip r:embed="rId3">
            <a:alphaModFix/>
          </a:blip>
          <a:stretch>
            <a:fillRect/>
          </a:stretch>
        </p:blipFill>
        <p:spPr>
          <a:xfrm>
            <a:off x="171600" y="1379338"/>
            <a:ext cx="2962675" cy="2962675"/>
          </a:xfrm>
          <a:prstGeom prst="rect">
            <a:avLst/>
          </a:prstGeom>
          <a:noFill/>
          <a:ln>
            <a:noFill/>
          </a:ln>
        </p:spPr>
      </p:pic>
      <p:graphicFrame>
        <p:nvGraphicFramePr>
          <p:cNvPr id="491" name="Google Shape;491;p44"/>
          <p:cNvGraphicFramePr/>
          <p:nvPr/>
        </p:nvGraphicFramePr>
        <p:xfrm>
          <a:off x="3404225" y="1376988"/>
          <a:ext cx="3000000" cy="3000000"/>
        </p:xfrm>
        <a:graphic>
          <a:graphicData uri="http://schemas.openxmlformats.org/drawingml/2006/table">
            <a:tbl>
              <a:tblPr>
                <a:noFill/>
                <a:tableStyleId>{34867551-DB93-4BD4-A49E-A8DDCCDBA092}</a:tableStyleId>
              </a:tblPr>
              <a:tblGrid>
                <a:gridCol w="2692275"/>
                <a:gridCol w="2692275"/>
              </a:tblGrid>
              <a:tr h="2994325">
                <a:tc>
                  <a:txBody>
                    <a:bodyPr>
                      <a:noAutofit/>
                    </a:bodyPr>
                    <a:lstStyle/>
                    <a:p>
                      <a:pPr indent="0" lvl="0" marL="0" rtl="0" algn="ctr">
                        <a:spcBef>
                          <a:spcPts val="0"/>
                        </a:spcBef>
                        <a:spcAft>
                          <a:spcPts val="0"/>
                        </a:spcAft>
                        <a:buNone/>
                      </a:pPr>
                      <a:r>
                        <a:rPr b="1" lang="en-US" sz="2400">
                          <a:solidFill>
                            <a:schemeClr val="dk2"/>
                          </a:solidFill>
                          <a:latin typeface="Proxima Nova"/>
                          <a:ea typeface="Proxima Nova"/>
                          <a:cs typeface="Proxima Nova"/>
                          <a:sym typeface="Proxima Nova"/>
                        </a:rPr>
                        <a:t>BUILD</a:t>
                      </a:r>
                      <a:endParaRPr b="1" sz="24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We only have to pay for materials and tools</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More customization options</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More time required to machine and design</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Requires more testing to everything is functioning properly</a:t>
                      </a:r>
                      <a:endParaRPr>
                        <a:solidFill>
                          <a:schemeClr val="dk2"/>
                        </a:solidFill>
                        <a:latin typeface="Proxima Nova"/>
                        <a:ea typeface="Proxima Nova"/>
                        <a:cs typeface="Proxima Nova"/>
                        <a:sym typeface="Proxima Nov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400">
                          <a:solidFill>
                            <a:schemeClr val="dk2"/>
                          </a:solidFill>
                          <a:latin typeface="Proxima Nova"/>
                          <a:ea typeface="Proxima Nova"/>
                          <a:cs typeface="Proxima Nova"/>
                          <a:sym typeface="Proxima Nova"/>
                        </a:rPr>
                        <a:t>BUY</a:t>
                      </a:r>
                      <a:endParaRPr b="1" sz="24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Quality assurance guarantee</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Requires less time to incorporate with our design</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No advanced machining tools or machines required</a:t>
                      </a:r>
                      <a:endParaRPr>
                        <a:solidFill>
                          <a:schemeClr val="dk2"/>
                        </a:solidFill>
                        <a:latin typeface="Proxima Nova"/>
                        <a:ea typeface="Proxima Nova"/>
                        <a:cs typeface="Proxima Nova"/>
                        <a:sym typeface="Proxima Nov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495" name="Shape 495"/>
        <p:cNvGrpSpPr/>
        <p:nvPr/>
      </p:nvGrpSpPr>
      <p:grpSpPr>
        <a:xfrm>
          <a:off x="0" y="0"/>
          <a:ext cx="0" cy="0"/>
          <a:chOff x="0" y="0"/>
          <a:chExt cx="0" cy="0"/>
        </a:xfrm>
      </p:grpSpPr>
      <p:sp>
        <p:nvSpPr>
          <p:cNvPr id="496" name="Google Shape;496;p45"/>
          <p:cNvSpPr/>
          <p:nvPr/>
        </p:nvSpPr>
        <p:spPr>
          <a:xfrm>
            <a:off x="0" y="0"/>
            <a:ext cx="5861700" cy="51435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497" name="Google Shape;497;p45"/>
          <p:cNvSpPr/>
          <p:nvPr/>
        </p:nvSpPr>
        <p:spPr>
          <a:xfrm rot="10800000">
            <a:off x="3358500" y="-28500"/>
            <a:ext cx="5861700" cy="51804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498" name="Google Shape;498;p45"/>
          <p:cNvSpPr txBox="1"/>
          <p:nvPr/>
        </p:nvSpPr>
        <p:spPr>
          <a:xfrm>
            <a:off x="70050" y="1216800"/>
            <a:ext cx="9003900" cy="270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MANUFACTURING PROCEDURES</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p:nvPr/>
        </p:nvSpPr>
        <p:spPr>
          <a:xfrm>
            <a:off x="145900" y="0"/>
            <a:ext cx="1802700" cy="806400"/>
          </a:xfrm>
          <a:prstGeom prst="trapezoid">
            <a:avLst>
              <a:gd fmla="val 25000" name="adj"/>
            </a:avLst>
          </a:prstGeom>
          <a:solidFill>
            <a:srgbClr val="5CA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03" name="Google Shape;103;p19"/>
          <p:cNvSpPr/>
          <p:nvPr/>
        </p:nvSpPr>
        <p:spPr>
          <a:xfrm>
            <a:off x="0" y="0"/>
            <a:ext cx="5861700" cy="5208900"/>
          </a:xfrm>
          <a:prstGeom prst="rtTriangle">
            <a:avLst/>
          </a:prstGeom>
          <a:solidFill>
            <a:srgbClr val="EEF7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04" name="Google Shape;104;p19"/>
          <p:cNvSpPr/>
          <p:nvPr/>
        </p:nvSpPr>
        <p:spPr>
          <a:xfrm>
            <a:off x="-215250" y="0"/>
            <a:ext cx="1802700" cy="806400"/>
          </a:xfrm>
          <a:prstGeom prst="trapezoid">
            <a:avLst>
              <a:gd fmla="val 25000" name="adj"/>
            </a:avLst>
          </a:prstGeom>
          <a:solidFill>
            <a:srgbClr val="B0D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05" name="Google Shape;105;p19"/>
          <p:cNvSpPr/>
          <p:nvPr/>
        </p:nvSpPr>
        <p:spPr>
          <a:xfrm rot="10800000">
            <a:off x="7296175" y="4337100"/>
            <a:ext cx="1802700" cy="806400"/>
          </a:xfrm>
          <a:prstGeom prst="trapezoid">
            <a:avLst>
              <a:gd fmla="val 25000" name="adj"/>
            </a:avLst>
          </a:prstGeom>
          <a:solidFill>
            <a:srgbClr val="B0D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06" name="Google Shape;106;p19"/>
          <p:cNvSpPr/>
          <p:nvPr/>
        </p:nvSpPr>
        <p:spPr>
          <a:xfrm rot="10800000">
            <a:off x="7603075" y="4337100"/>
            <a:ext cx="1802700" cy="806400"/>
          </a:xfrm>
          <a:prstGeom prst="trapezoid">
            <a:avLst>
              <a:gd fmla="val 25000" name="adj"/>
            </a:avLst>
          </a:prstGeom>
          <a:solidFill>
            <a:srgbClr val="5CA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07" name="Google Shape;107;p19"/>
          <p:cNvSpPr txBox="1"/>
          <p:nvPr/>
        </p:nvSpPr>
        <p:spPr>
          <a:xfrm>
            <a:off x="359075" y="-167025"/>
            <a:ext cx="9102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600">
                <a:solidFill>
                  <a:schemeClr val="lt1"/>
                </a:solidFill>
                <a:latin typeface="Proxima Nova"/>
                <a:ea typeface="Proxima Nova"/>
                <a:cs typeface="Proxima Nova"/>
                <a:sym typeface="Proxima Nova"/>
              </a:rPr>
              <a:t>“</a:t>
            </a:r>
            <a:endParaRPr i="1" sz="9600">
              <a:solidFill>
                <a:schemeClr val="lt1"/>
              </a:solidFill>
              <a:latin typeface="Proxima Nova"/>
              <a:ea typeface="Proxima Nova"/>
              <a:cs typeface="Proxima Nova"/>
              <a:sym typeface="Proxima Nova"/>
            </a:endParaRPr>
          </a:p>
        </p:txBody>
      </p:sp>
      <p:sp>
        <p:nvSpPr>
          <p:cNvPr id="108" name="Google Shape;108;p19"/>
          <p:cNvSpPr txBox="1"/>
          <p:nvPr/>
        </p:nvSpPr>
        <p:spPr>
          <a:xfrm>
            <a:off x="8093900" y="4178425"/>
            <a:ext cx="9102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600">
                <a:solidFill>
                  <a:schemeClr val="lt1"/>
                </a:solidFill>
                <a:latin typeface="Proxima Nova"/>
                <a:ea typeface="Proxima Nova"/>
                <a:cs typeface="Proxima Nova"/>
                <a:sym typeface="Proxima Nova"/>
              </a:rPr>
              <a:t>”</a:t>
            </a:r>
            <a:endParaRPr i="1" sz="9600">
              <a:solidFill>
                <a:schemeClr val="lt1"/>
              </a:solidFill>
              <a:latin typeface="Proxima Nova"/>
              <a:ea typeface="Proxima Nova"/>
              <a:cs typeface="Proxima Nova"/>
              <a:sym typeface="Proxima Nova"/>
            </a:endParaRPr>
          </a:p>
        </p:txBody>
      </p:sp>
      <p:sp>
        <p:nvSpPr>
          <p:cNvPr id="109" name="Google Shape;109;p19"/>
          <p:cNvSpPr txBox="1"/>
          <p:nvPr/>
        </p:nvSpPr>
        <p:spPr>
          <a:xfrm>
            <a:off x="885175" y="1341675"/>
            <a:ext cx="7590900" cy="2271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i="1" lang="en-US" sz="4800">
                <a:solidFill>
                  <a:srgbClr val="5CACDF"/>
                </a:solidFill>
                <a:latin typeface="Proxima Nova"/>
                <a:ea typeface="Proxima Nova"/>
                <a:cs typeface="Proxima Nova"/>
                <a:sym typeface="Proxima Nova"/>
              </a:rPr>
              <a:t>Design of a product, development of a person. </a:t>
            </a:r>
            <a:endParaRPr b="1" i="1" sz="4800">
              <a:solidFill>
                <a:srgbClr val="5CACDF"/>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pic>
        <p:nvPicPr>
          <p:cNvPr id="504" name="Google Shape;504;p46"/>
          <p:cNvPicPr preferRelativeResize="0"/>
          <p:nvPr/>
        </p:nvPicPr>
        <p:blipFill rotWithShape="1">
          <a:blip r:embed="rId3">
            <a:alphaModFix/>
          </a:blip>
          <a:srcRect b="2328" l="0" r="0" t="1443"/>
          <a:stretch/>
        </p:blipFill>
        <p:spPr>
          <a:xfrm>
            <a:off x="6965875" y="2144575"/>
            <a:ext cx="1966500" cy="2496326"/>
          </a:xfrm>
          <a:prstGeom prst="rect">
            <a:avLst/>
          </a:prstGeom>
          <a:noFill/>
          <a:ln>
            <a:noFill/>
          </a:ln>
        </p:spPr>
      </p:pic>
      <p:sp>
        <p:nvSpPr>
          <p:cNvPr id="505" name="Google Shape;505;p46"/>
          <p:cNvSpPr txBox="1"/>
          <p:nvPr>
            <p:ph idx="1" type="body"/>
          </p:nvPr>
        </p:nvSpPr>
        <p:spPr>
          <a:xfrm>
            <a:off x="245325" y="1373200"/>
            <a:ext cx="1430400" cy="50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2000">
                <a:latin typeface="Proxima Nova"/>
                <a:ea typeface="Proxima Nova"/>
                <a:cs typeface="Proxima Nova"/>
                <a:sym typeface="Proxima Nova"/>
              </a:rPr>
              <a:t>    </a:t>
            </a:r>
            <a:r>
              <a:rPr b="1" lang="en-US" sz="3000">
                <a:latin typeface="Proxima Nova"/>
                <a:ea typeface="Proxima Nova"/>
                <a:cs typeface="Proxima Nova"/>
                <a:sym typeface="Proxima Nova"/>
              </a:rPr>
              <a:t>CAD</a:t>
            </a:r>
            <a:r>
              <a:rPr lang="en-US" sz="2000">
                <a:latin typeface="Proxima Nova"/>
                <a:ea typeface="Proxima Nova"/>
                <a:cs typeface="Proxima Nova"/>
                <a:sym typeface="Proxima Nova"/>
              </a:rPr>
              <a:t>			   </a:t>
            </a:r>
            <a:endParaRPr b="1" sz="3000"/>
          </a:p>
        </p:txBody>
      </p:sp>
      <p:sp>
        <p:nvSpPr>
          <p:cNvPr id="506" name="Google Shape;506;p46"/>
          <p:cNvSpPr/>
          <p:nvPr/>
        </p:nvSpPr>
        <p:spPr>
          <a:xfrm>
            <a:off x="0" y="0"/>
            <a:ext cx="6235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46"/>
          <p:cNvSpPr/>
          <p:nvPr/>
        </p:nvSpPr>
        <p:spPr>
          <a:xfrm rot="5400000">
            <a:off x="60346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rot="-5400000">
            <a:off x="65545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6828400" y="556525"/>
            <a:ext cx="2315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txBox="1"/>
          <p:nvPr/>
        </p:nvSpPr>
        <p:spPr>
          <a:xfrm>
            <a:off x="0" y="82600"/>
            <a:ext cx="7182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FABRICATION PROCESSES</a:t>
            </a:r>
            <a:endParaRPr b="1" i="1" sz="4000">
              <a:solidFill>
                <a:srgbClr val="FFFFFF"/>
              </a:solidFill>
              <a:latin typeface="Proxima Nova"/>
              <a:ea typeface="Proxima Nova"/>
              <a:cs typeface="Proxima Nova"/>
              <a:sym typeface="Proxima Nova"/>
            </a:endParaRPr>
          </a:p>
        </p:txBody>
      </p:sp>
      <p:sp>
        <p:nvSpPr>
          <p:cNvPr id="512" name="Google Shape;512;p46"/>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513" name="Google Shape;513;p4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46"/>
          <p:cNvPicPr preferRelativeResize="0"/>
          <p:nvPr/>
        </p:nvPicPr>
        <p:blipFill rotWithShape="1">
          <a:blip r:embed="rId4">
            <a:alphaModFix amt="89000"/>
          </a:blip>
          <a:srcRect b="0" l="0" r="0" t="0"/>
          <a:stretch/>
        </p:blipFill>
        <p:spPr>
          <a:xfrm>
            <a:off x="430075" y="2169950"/>
            <a:ext cx="1800015" cy="2533798"/>
          </a:xfrm>
          <a:prstGeom prst="rect">
            <a:avLst/>
          </a:prstGeom>
          <a:noFill/>
          <a:ln>
            <a:noFill/>
          </a:ln>
        </p:spPr>
      </p:pic>
      <p:pic>
        <p:nvPicPr>
          <p:cNvPr id="515" name="Google Shape;515;p46"/>
          <p:cNvPicPr preferRelativeResize="0"/>
          <p:nvPr/>
        </p:nvPicPr>
        <p:blipFill>
          <a:blip r:embed="rId5">
            <a:alphaModFix amt="89000"/>
          </a:blip>
          <a:stretch>
            <a:fillRect/>
          </a:stretch>
        </p:blipFill>
        <p:spPr>
          <a:xfrm>
            <a:off x="3614738" y="2081750"/>
            <a:ext cx="1966500" cy="2622000"/>
          </a:xfrm>
          <a:prstGeom prst="rect">
            <a:avLst/>
          </a:prstGeom>
          <a:noFill/>
          <a:ln>
            <a:noFill/>
          </a:ln>
        </p:spPr>
      </p:pic>
      <p:cxnSp>
        <p:nvCxnSpPr>
          <p:cNvPr id="516" name="Google Shape;516;p46"/>
          <p:cNvCxnSpPr/>
          <p:nvPr/>
        </p:nvCxnSpPr>
        <p:spPr>
          <a:xfrm flipH="1" rot="-8100000">
            <a:off x="2001913" y="1052756"/>
            <a:ext cx="1302915" cy="1302703"/>
          </a:xfrm>
          <a:prstGeom prst="straightConnector1">
            <a:avLst/>
          </a:prstGeom>
          <a:noFill/>
          <a:ln cap="flat" cmpd="sng" w="114300">
            <a:solidFill>
              <a:srgbClr val="87C0E9"/>
            </a:solidFill>
            <a:prstDash val="solid"/>
            <a:round/>
            <a:headEnd len="med" w="med" type="none"/>
            <a:tailEnd len="med" w="med" type="triangle"/>
          </a:ln>
        </p:spPr>
      </p:cxnSp>
      <p:cxnSp>
        <p:nvCxnSpPr>
          <p:cNvPr id="517" name="Google Shape;517;p46"/>
          <p:cNvCxnSpPr/>
          <p:nvPr/>
        </p:nvCxnSpPr>
        <p:spPr>
          <a:xfrm flipH="1" rot="-8100000">
            <a:off x="5199513" y="1052756"/>
            <a:ext cx="1302915" cy="1302703"/>
          </a:xfrm>
          <a:prstGeom prst="straightConnector1">
            <a:avLst/>
          </a:prstGeom>
          <a:noFill/>
          <a:ln cap="flat" cmpd="sng" w="114300">
            <a:solidFill>
              <a:srgbClr val="87C0E9"/>
            </a:solidFill>
            <a:prstDash val="solid"/>
            <a:round/>
            <a:headEnd len="med" w="med" type="none"/>
            <a:tailEnd len="med" w="med" type="triangle"/>
          </a:ln>
        </p:spPr>
      </p:cxnSp>
      <p:sp>
        <p:nvSpPr>
          <p:cNvPr id="518" name="Google Shape;518;p46"/>
          <p:cNvSpPr txBox="1"/>
          <p:nvPr/>
        </p:nvSpPr>
        <p:spPr>
          <a:xfrm>
            <a:off x="7106400" y="4406000"/>
            <a:ext cx="1012500" cy="2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Proxima Nova"/>
                <a:ea typeface="Proxima Nova"/>
                <a:cs typeface="Proxima Nova"/>
                <a:sym typeface="Proxima Nova"/>
              </a:rPr>
              <a:t>Final Product*</a:t>
            </a:r>
            <a:endParaRPr i="1" sz="1000">
              <a:latin typeface="Proxima Nova"/>
              <a:ea typeface="Proxima Nova"/>
              <a:cs typeface="Proxima Nova"/>
              <a:sym typeface="Proxima Nova"/>
            </a:endParaRPr>
          </a:p>
        </p:txBody>
      </p:sp>
      <p:sp>
        <p:nvSpPr>
          <p:cNvPr id="519" name="Google Shape;519;p46"/>
          <p:cNvSpPr txBox="1"/>
          <p:nvPr>
            <p:ph idx="1" type="body"/>
          </p:nvPr>
        </p:nvSpPr>
        <p:spPr>
          <a:xfrm>
            <a:off x="3798275" y="1387750"/>
            <a:ext cx="1060200" cy="48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3000"/>
              <a:t>CAM</a:t>
            </a:r>
            <a:endParaRPr b="1" sz="3000"/>
          </a:p>
        </p:txBody>
      </p:sp>
      <p:sp>
        <p:nvSpPr>
          <p:cNvPr id="520" name="Google Shape;520;p46"/>
          <p:cNvSpPr txBox="1"/>
          <p:nvPr>
            <p:ph idx="1" type="body"/>
          </p:nvPr>
        </p:nvSpPr>
        <p:spPr>
          <a:xfrm>
            <a:off x="6843475" y="1387750"/>
            <a:ext cx="2088900" cy="48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3000"/>
              <a:t>PRODUCT</a:t>
            </a:r>
            <a:endParaRPr b="1"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47"/>
          <p:cNvSpPr txBox="1"/>
          <p:nvPr>
            <p:ph idx="1" type="body"/>
          </p:nvPr>
        </p:nvSpPr>
        <p:spPr>
          <a:xfrm>
            <a:off x="325050" y="1207250"/>
            <a:ext cx="5232900" cy="34164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Font typeface="Proxima Nova"/>
              <a:buChar char="●"/>
            </a:pPr>
            <a:r>
              <a:rPr b="1" lang="en-US" sz="2000">
                <a:latin typeface="Proxima Nova"/>
                <a:ea typeface="Proxima Nova"/>
                <a:cs typeface="Proxima Nova"/>
                <a:sym typeface="Proxima Nova"/>
              </a:rPr>
              <a:t>Subtractive Manufacturing</a:t>
            </a:r>
            <a:endParaRPr b="1" sz="2000">
              <a:latin typeface="Proxima Nova"/>
              <a:ea typeface="Proxima Nova"/>
              <a:cs typeface="Proxima Nova"/>
              <a:sym typeface="Proxima Nova"/>
            </a:endParaRPr>
          </a:p>
          <a:p>
            <a:pPr indent="-355600" lvl="1" marL="914400" rtl="0" algn="l">
              <a:lnSpc>
                <a:spcPct val="100000"/>
              </a:lnSpc>
              <a:spcBef>
                <a:spcPts val="1000"/>
              </a:spcBef>
              <a:spcAft>
                <a:spcPts val="0"/>
              </a:spcAft>
              <a:buSzPts val="2000"/>
              <a:buFont typeface="Proxima Nova"/>
              <a:buChar char="○"/>
            </a:pPr>
            <a:r>
              <a:rPr lang="en-US" sz="2000">
                <a:latin typeface="Proxima Nova"/>
                <a:ea typeface="Proxima Nova"/>
                <a:cs typeface="Proxima Nova"/>
                <a:sym typeface="Proxima Nova"/>
              </a:rPr>
              <a:t>Milling</a:t>
            </a:r>
            <a:endParaRPr sz="2000">
              <a:latin typeface="Proxima Nova"/>
              <a:ea typeface="Proxima Nova"/>
              <a:cs typeface="Proxima Nova"/>
              <a:sym typeface="Proxima Nova"/>
            </a:endParaRPr>
          </a:p>
          <a:p>
            <a:pPr indent="-355600" lvl="1" marL="914400" rtl="0" algn="l">
              <a:lnSpc>
                <a:spcPct val="100000"/>
              </a:lnSpc>
              <a:spcBef>
                <a:spcPts val="1000"/>
              </a:spcBef>
              <a:spcAft>
                <a:spcPts val="0"/>
              </a:spcAft>
              <a:buSzPts val="2000"/>
              <a:buFont typeface="Proxima Nova"/>
              <a:buChar char="○"/>
            </a:pPr>
            <a:r>
              <a:rPr lang="en-US" sz="2000">
                <a:latin typeface="Proxima Nova"/>
                <a:ea typeface="Proxima Nova"/>
                <a:cs typeface="Proxima Nova"/>
                <a:sym typeface="Proxima Nova"/>
              </a:rPr>
              <a:t>Turning</a:t>
            </a:r>
            <a:endParaRPr sz="2000">
              <a:latin typeface="Proxima Nova"/>
              <a:ea typeface="Proxima Nova"/>
              <a:cs typeface="Proxima Nova"/>
              <a:sym typeface="Proxima Nova"/>
            </a:endParaRPr>
          </a:p>
          <a:p>
            <a:pPr indent="-355600" lvl="1" marL="914400" rtl="0" algn="l">
              <a:lnSpc>
                <a:spcPct val="100000"/>
              </a:lnSpc>
              <a:spcBef>
                <a:spcPts val="1000"/>
              </a:spcBef>
              <a:spcAft>
                <a:spcPts val="0"/>
              </a:spcAft>
              <a:buSzPts val="2000"/>
              <a:buFont typeface="Proxima Nova"/>
              <a:buChar char="○"/>
            </a:pPr>
            <a:r>
              <a:rPr lang="en-US" sz="2000">
                <a:latin typeface="Proxima Nova"/>
                <a:ea typeface="Proxima Nova"/>
                <a:cs typeface="Proxima Nova"/>
                <a:sym typeface="Proxima Nova"/>
              </a:rPr>
              <a:t>Laser Cutting</a:t>
            </a:r>
            <a:br>
              <a:rPr lang="en-US" sz="2000">
                <a:latin typeface="Proxima Nova"/>
                <a:ea typeface="Proxima Nova"/>
                <a:cs typeface="Proxima Nova"/>
                <a:sym typeface="Proxima Nova"/>
              </a:rPr>
            </a:br>
            <a:endParaRPr sz="2000">
              <a:latin typeface="Proxima Nova"/>
              <a:ea typeface="Proxima Nova"/>
              <a:cs typeface="Proxima Nova"/>
              <a:sym typeface="Proxima Nova"/>
            </a:endParaRPr>
          </a:p>
          <a:p>
            <a:pPr indent="-355600" lvl="0" marL="457200" marR="0" rtl="0" algn="l">
              <a:lnSpc>
                <a:spcPct val="100000"/>
              </a:lnSpc>
              <a:spcBef>
                <a:spcPts val="1000"/>
              </a:spcBef>
              <a:spcAft>
                <a:spcPts val="0"/>
              </a:spcAft>
              <a:buSzPts val="2000"/>
              <a:buFont typeface="Proxima Nova"/>
              <a:buChar char="●"/>
            </a:pPr>
            <a:r>
              <a:rPr b="1" lang="en-US" sz="2000">
                <a:latin typeface="Proxima Nova"/>
                <a:ea typeface="Proxima Nova"/>
                <a:cs typeface="Proxima Nova"/>
                <a:sym typeface="Proxima Nova"/>
              </a:rPr>
              <a:t>Additive Manufacturing</a:t>
            </a:r>
            <a:endParaRPr b="1" sz="2000">
              <a:latin typeface="Proxima Nova"/>
              <a:ea typeface="Proxima Nova"/>
              <a:cs typeface="Proxima Nova"/>
              <a:sym typeface="Proxima Nova"/>
            </a:endParaRPr>
          </a:p>
          <a:p>
            <a:pPr indent="-355600" lvl="1" marL="914400" rtl="0" algn="l">
              <a:lnSpc>
                <a:spcPct val="100000"/>
              </a:lnSpc>
              <a:spcBef>
                <a:spcPts val="1000"/>
              </a:spcBef>
              <a:spcAft>
                <a:spcPts val="0"/>
              </a:spcAft>
              <a:buSzPts val="2000"/>
              <a:buFont typeface="Proxima Nova"/>
              <a:buChar char="○"/>
            </a:pPr>
            <a:r>
              <a:rPr lang="en-US" sz="2000">
                <a:latin typeface="Proxima Nova"/>
                <a:ea typeface="Proxima Nova"/>
                <a:cs typeface="Proxima Nova"/>
                <a:sym typeface="Proxima Nova"/>
              </a:rPr>
              <a:t>Welding</a:t>
            </a:r>
            <a:endParaRPr sz="2000">
              <a:latin typeface="Proxima Nova"/>
              <a:ea typeface="Proxima Nova"/>
              <a:cs typeface="Proxima Nova"/>
              <a:sym typeface="Proxima Nova"/>
            </a:endParaRPr>
          </a:p>
          <a:p>
            <a:pPr indent="-355600" lvl="1" marL="914400" rtl="0" algn="l">
              <a:lnSpc>
                <a:spcPct val="100000"/>
              </a:lnSpc>
              <a:spcBef>
                <a:spcPts val="1000"/>
              </a:spcBef>
              <a:spcAft>
                <a:spcPts val="0"/>
              </a:spcAft>
              <a:buSzPts val="2000"/>
              <a:buFont typeface="Proxima Nova"/>
              <a:buChar char="○"/>
            </a:pPr>
            <a:r>
              <a:rPr lang="en-US" sz="2000">
                <a:latin typeface="Proxima Nova"/>
                <a:ea typeface="Proxima Nova"/>
                <a:cs typeface="Proxima Nova"/>
                <a:sym typeface="Proxima Nova"/>
              </a:rPr>
              <a:t>3D Printing</a:t>
            </a:r>
            <a:endParaRPr b="1" sz="2000">
              <a:latin typeface="Proxima Nova"/>
              <a:ea typeface="Proxima Nova"/>
              <a:cs typeface="Proxima Nova"/>
              <a:sym typeface="Proxima Nova"/>
            </a:endParaRPr>
          </a:p>
          <a:p>
            <a:pPr indent="0" lvl="0" marL="0" rtl="0" algn="l">
              <a:lnSpc>
                <a:spcPct val="100000"/>
              </a:lnSpc>
              <a:spcBef>
                <a:spcPts val="100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1600"/>
              </a:spcAft>
              <a:buNone/>
            </a:pPr>
            <a:r>
              <a:t/>
            </a:r>
            <a:endParaRPr/>
          </a:p>
        </p:txBody>
      </p:sp>
      <p:sp>
        <p:nvSpPr>
          <p:cNvPr id="527" name="Google Shape;527;p47"/>
          <p:cNvSpPr/>
          <p:nvPr/>
        </p:nvSpPr>
        <p:spPr>
          <a:xfrm>
            <a:off x="0" y="0"/>
            <a:ext cx="6235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p47"/>
          <p:cNvSpPr/>
          <p:nvPr/>
        </p:nvSpPr>
        <p:spPr>
          <a:xfrm rot="5400000">
            <a:off x="60346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rot="-5400000">
            <a:off x="65545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a:off x="6828400" y="556525"/>
            <a:ext cx="2315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txBox="1"/>
          <p:nvPr/>
        </p:nvSpPr>
        <p:spPr>
          <a:xfrm>
            <a:off x="0" y="82600"/>
            <a:ext cx="7182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TYPES OF </a:t>
            </a:r>
            <a:r>
              <a:rPr b="1" i="1" lang="en-US" sz="4000">
                <a:solidFill>
                  <a:srgbClr val="FFFFFF"/>
                </a:solidFill>
                <a:latin typeface="Proxima Nova"/>
                <a:ea typeface="Proxima Nova"/>
                <a:cs typeface="Proxima Nova"/>
                <a:sym typeface="Proxima Nova"/>
              </a:rPr>
              <a:t>FABRICATION </a:t>
            </a:r>
            <a:endParaRPr b="1" i="1" sz="4000">
              <a:solidFill>
                <a:srgbClr val="FFFFFF"/>
              </a:solidFill>
              <a:latin typeface="Proxima Nova"/>
              <a:ea typeface="Proxima Nova"/>
              <a:cs typeface="Proxima Nova"/>
              <a:sym typeface="Proxima Nova"/>
            </a:endParaRPr>
          </a:p>
        </p:txBody>
      </p:sp>
      <p:sp>
        <p:nvSpPr>
          <p:cNvPr id="533" name="Google Shape;533;p47"/>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534" name="Google Shape;534;p4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 name="Google Shape;535;p47"/>
          <p:cNvPicPr preferRelativeResize="0"/>
          <p:nvPr/>
        </p:nvPicPr>
        <p:blipFill>
          <a:blip r:embed="rId3">
            <a:alphaModFix/>
          </a:blip>
          <a:stretch>
            <a:fillRect/>
          </a:stretch>
        </p:blipFill>
        <p:spPr>
          <a:xfrm>
            <a:off x="7531075" y="1126275"/>
            <a:ext cx="1484251" cy="2041898"/>
          </a:xfrm>
          <a:prstGeom prst="rect">
            <a:avLst/>
          </a:prstGeom>
          <a:noFill/>
          <a:ln>
            <a:noFill/>
          </a:ln>
        </p:spPr>
      </p:pic>
      <p:pic>
        <p:nvPicPr>
          <p:cNvPr id="536" name="Google Shape;536;p47"/>
          <p:cNvPicPr preferRelativeResize="0"/>
          <p:nvPr/>
        </p:nvPicPr>
        <p:blipFill>
          <a:blip r:embed="rId4">
            <a:alphaModFix/>
          </a:blip>
          <a:stretch>
            <a:fillRect/>
          </a:stretch>
        </p:blipFill>
        <p:spPr>
          <a:xfrm>
            <a:off x="6313824" y="3168175"/>
            <a:ext cx="2245074" cy="1715226"/>
          </a:xfrm>
          <a:prstGeom prst="rect">
            <a:avLst/>
          </a:prstGeom>
          <a:noFill/>
          <a:ln>
            <a:noFill/>
          </a:ln>
        </p:spPr>
      </p:pic>
      <p:pic>
        <p:nvPicPr>
          <p:cNvPr id="537" name="Google Shape;537;p47"/>
          <p:cNvPicPr preferRelativeResize="0"/>
          <p:nvPr/>
        </p:nvPicPr>
        <p:blipFill rotWithShape="1">
          <a:blip r:embed="rId5">
            <a:alphaModFix/>
          </a:blip>
          <a:srcRect b="3528" l="20338" r="19770" t="4330"/>
          <a:stretch/>
        </p:blipFill>
        <p:spPr>
          <a:xfrm>
            <a:off x="5958950" y="1207250"/>
            <a:ext cx="1319487" cy="1960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48"/>
          <p:cNvSpPr txBox="1"/>
          <p:nvPr>
            <p:ph idx="1" type="body"/>
          </p:nvPr>
        </p:nvSpPr>
        <p:spPr>
          <a:xfrm>
            <a:off x="325050" y="1207250"/>
            <a:ext cx="8100900" cy="995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US" sz="2000">
                <a:latin typeface="Proxima Nova"/>
                <a:ea typeface="Proxima Nova"/>
                <a:cs typeface="Proxima Nova"/>
                <a:sym typeface="Proxima Nova"/>
              </a:rPr>
              <a:t>PARTS FOR THE AERIAL  SUBSYSTEM</a:t>
            </a:r>
            <a:endParaRPr b="1" sz="2000">
              <a:latin typeface="Proxima Nova"/>
              <a:ea typeface="Proxima Nova"/>
              <a:cs typeface="Proxima Nova"/>
              <a:sym typeface="Proxima Nova"/>
            </a:endParaRPr>
          </a:p>
          <a:p>
            <a:pPr indent="0" lvl="0" marL="457200" marR="0" rtl="0" algn="l">
              <a:lnSpc>
                <a:spcPct val="100000"/>
              </a:lnSpc>
              <a:spcBef>
                <a:spcPts val="1000"/>
              </a:spcBef>
              <a:spcAft>
                <a:spcPts val="0"/>
              </a:spcAft>
              <a:buNone/>
            </a:pPr>
            <a:r>
              <a:t/>
            </a:r>
            <a:endParaRPr b="1" sz="2000">
              <a:latin typeface="Proxima Nova"/>
              <a:ea typeface="Proxima Nova"/>
              <a:cs typeface="Proxima Nova"/>
              <a:sym typeface="Proxima Nova"/>
            </a:endParaRPr>
          </a:p>
          <a:p>
            <a:pPr indent="0" lvl="0" marL="0" rtl="0" algn="l">
              <a:lnSpc>
                <a:spcPct val="100000"/>
              </a:lnSpc>
              <a:spcBef>
                <a:spcPts val="100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1600"/>
              </a:spcAft>
              <a:buNone/>
            </a:pPr>
            <a:r>
              <a:t/>
            </a:r>
            <a:endParaRPr>
              <a:latin typeface="Proxima Nova"/>
              <a:ea typeface="Proxima Nova"/>
              <a:cs typeface="Proxima Nova"/>
              <a:sym typeface="Proxima Nova"/>
            </a:endParaRPr>
          </a:p>
        </p:txBody>
      </p:sp>
      <p:sp>
        <p:nvSpPr>
          <p:cNvPr id="544" name="Google Shape;544;p48"/>
          <p:cNvSpPr/>
          <p:nvPr/>
        </p:nvSpPr>
        <p:spPr>
          <a:xfrm>
            <a:off x="0" y="0"/>
            <a:ext cx="5083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48"/>
          <p:cNvSpPr/>
          <p:nvPr/>
        </p:nvSpPr>
        <p:spPr>
          <a:xfrm rot="5400000">
            <a:off x="4882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8"/>
          <p:cNvSpPr/>
          <p:nvPr/>
        </p:nvSpPr>
        <p:spPr>
          <a:xfrm rot="-5400000">
            <a:off x="5402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8"/>
          <p:cNvSpPr/>
          <p:nvPr/>
        </p:nvSpPr>
        <p:spPr>
          <a:xfrm>
            <a:off x="5676300" y="556525"/>
            <a:ext cx="3467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txBox="1"/>
          <p:nvPr/>
        </p:nvSpPr>
        <p:spPr>
          <a:xfrm>
            <a:off x="0" y="82600"/>
            <a:ext cx="53742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600">
                <a:solidFill>
                  <a:srgbClr val="FFFFFF"/>
                </a:solidFill>
                <a:latin typeface="Proxima Nova"/>
                <a:ea typeface="Proxima Nova"/>
                <a:cs typeface="Proxima Nova"/>
                <a:sym typeface="Proxima Nova"/>
              </a:rPr>
              <a:t>TECHNICAL DRAWINGS</a:t>
            </a:r>
            <a:endParaRPr b="1" i="1" sz="3600">
              <a:solidFill>
                <a:srgbClr val="FFFFFF"/>
              </a:solidFill>
              <a:latin typeface="Proxima Nova"/>
              <a:ea typeface="Proxima Nova"/>
              <a:cs typeface="Proxima Nova"/>
              <a:sym typeface="Proxima Nova"/>
            </a:endParaRPr>
          </a:p>
        </p:txBody>
      </p:sp>
      <p:sp>
        <p:nvSpPr>
          <p:cNvPr id="550" name="Google Shape;550;p48"/>
          <p:cNvSpPr txBox="1"/>
          <p:nvPr/>
        </p:nvSpPr>
        <p:spPr>
          <a:xfrm>
            <a:off x="208500" y="282900"/>
            <a:ext cx="4875300" cy="43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551" name="Google Shape;551;p4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 name="Google Shape;552;p48"/>
          <p:cNvPicPr preferRelativeResize="0"/>
          <p:nvPr/>
        </p:nvPicPr>
        <p:blipFill>
          <a:blip r:embed="rId3">
            <a:alphaModFix/>
          </a:blip>
          <a:stretch>
            <a:fillRect/>
          </a:stretch>
        </p:blipFill>
        <p:spPr>
          <a:xfrm>
            <a:off x="2132425" y="1727250"/>
            <a:ext cx="4561876" cy="29520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556" name="Shape 556"/>
        <p:cNvGrpSpPr/>
        <p:nvPr/>
      </p:nvGrpSpPr>
      <p:grpSpPr>
        <a:xfrm>
          <a:off x="0" y="0"/>
          <a:ext cx="0" cy="0"/>
          <a:chOff x="0" y="0"/>
          <a:chExt cx="0" cy="0"/>
        </a:xfrm>
      </p:grpSpPr>
      <p:sp>
        <p:nvSpPr>
          <p:cNvPr id="557" name="Google Shape;557;p49"/>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558" name="Google Shape;558;p49"/>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559" name="Google Shape;559;p49"/>
          <p:cNvSpPr txBox="1"/>
          <p:nvPr/>
        </p:nvSpPr>
        <p:spPr>
          <a:xfrm>
            <a:off x="406800" y="1069175"/>
            <a:ext cx="8330400" cy="137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ELECTRICAL COMPONENTS</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50"/>
          <p:cNvSpPr txBox="1"/>
          <p:nvPr>
            <p:ph idx="1" type="body"/>
          </p:nvPr>
        </p:nvSpPr>
        <p:spPr>
          <a:xfrm>
            <a:off x="3913450" y="1681975"/>
            <a:ext cx="4950900" cy="229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Multistar </a:t>
            </a:r>
            <a:r>
              <a:rPr lang="en-US">
                <a:latin typeface="Proxima Nova"/>
                <a:ea typeface="Proxima Nova"/>
                <a:cs typeface="Proxima Nova"/>
                <a:sym typeface="Proxima Nova"/>
              </a:rPr>
              <a:t>High Capacity Lithium-Polymer (LiPo) Battery</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10000mAh 6S 22.2V </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Can provide up to 120 amps continuously</a:t>
            </a:r>
            <a:endParaRPr>
              <a:latin typeface="Proxima Nova"/>
              <a:ea typeface="Proxima Nova"/>
              <a:cs typeface="Proxima Nova"/>
              <a:sym typeface="Proxima Nova"/>
            </a:endParaRPr>
          </a:p>
          <a:p>
            <a:pPr indent="-342900" lvl="0" marL="457200" marR="0" rtl="0" algn="l">
              <a:lnSpc>
                <a:spcPct val="115000"/>
              </a:lnSpc>
              <a:spcBef>
                <a:spcPts val="0"/>
              </a:spcBef>
              <a:spcAft>
                <a:spcPts val="0"/>
              </a:spcAft>
              <a:buSzPts val="1800"/>
              <a:buFont typeface="Proxima Nova"/>
              <a:buChar char="●"/>
            </a:pPr>
            <a:r>
              <a:rPr lang="en-US">
                <a:latin typeface="Proxima Nova"/>
                <a:ea typeface="Proxima Nova"/>
                <a:cs typeface="Proxima Nova"/>
                <a:sym typeface="Proxima Nova"/>
              </a:rPr>
              <a:t>Will provide power directly to the underwater and aerial motors</a:t>
            </a:r>
            <a:endParaRPr>
              <a:latin typeface="Proxima Nova"/>
              <a:ea typeface="Proxima Nova"/>
              <a:cs typeface="Proxima Nova"/>
              <a:sym typeface="Proxima Nova"/>
            </a:endParaRPr>
          </a:p>
        </p:txBody>
      </p:sp>
      <p:sp>
        <p:nvSpPr>
          <p:cNvPr id="566" name="Google Shape;566;p50"/>
          <p:cNvSpPr/>
          <p:nvPr/>
        </p:nvSpPr>
        <p:spPr>
          <a:xfrm>
            <a:off x="0" y="0"/>
            <a:ext cx="54030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50"/>
          <p:cNvSpPr/>
          <p:nvPr/>
        </p:nvSpPr>
        <p:spPr>
          <a:xfrm rot="5400000">
            <a:off x="52017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
          <p:cNvSpPr/>
          <p:nvPr/>
        </p:nvSpPr>
        <p:spPr>
          <a:xfrm rot="-5400000">
            <a:off x="57216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p:nvPr/>
        </p:nvSpPr>
        <p:spPr>
          <a:xfrm>
            <a:off x="5995500" y="556525"/>
            <a:ext cx="31485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0"/>
          <p:cNvSpPr txBox="1"/>
          <p:nvPr/>
        </p:nvSpPr>
        <p:spPr>
          <a:xfrm>
            <a:off x="197400" y="46525"/>
            <a:ext cx="5600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BATTERY</a:t>
            </a:r>
            <a:endParaRPr b="1" i="1" sz="4000">
              <a:solidFill>
                <a:srgbClr val="FFFFFF"/>
              </a:solidFill>
              <a:latin typeface="Proxima Nova"/>
              <a:ea typeface="Proxima Nova"/>
              <a:cs typeface="Proxima Nova"/>
              <a:sym typeface="Proxima Nova"/>
            </a:endParaRPr>
          </a:p>
        </p:txBody>
      </p:sp>
      <p:sp>
        <p:nvSpPr>
          <p:cNvPr id="572" name="Google Shape;572;p5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50"/>
          <p:cNvPicPr preferRelativeResize="0"/>
          <p:nvPr/>
        </p:nvPicPr>
        <p:blipFill>
          <a:blip r:embed="rId3">
            <a:alphaModFix/>
          </a:blip>
          <a:stretch>
            <a:fillRect/>
          </a:stretch>
        </p:blipFill>
        <p:spPr>
          <a:xfrm>
            <a:off x="152400" y="1148700"/>
            <a:ext cx="3667524" cy="26890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51"/>
          <p:cNvSpPr txBox="1"/>
          <p:nvPr>
            <p:ph idx="1" type="body"/>
          </p:nvPr>
        </p:nvSpPr>
        <p:spPr>
          <a:xfrm>
            <a:off x="3947825" y="1710750"/>
            <a:ext cx="4902300" cy="2290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Font typeface="Proxima Nova"/>
              <a:buChar char="●"/>
            </a:pPr>
            <a:r>
              <a:rPr lang="en-US">
                <a:latin typeface="Proxima Nova"/>
                <a:ea typeface="Proxima Nova"/>
                <a:cs typeface="Proxima Nova"/>
                <a:sym typeface="Proxima Nova"/>
              </a:rPr>
              <a:t>DC Voltage Step Down Circuit (Buck Converter)</a:t>
            </a:r>
            <a:endParaRPr>
              <a:latin typeface="Proxima Nova"/>
              <a:ea typeface="Proxima Nova"/>
              <a:cs typeface="Proxima Nova"/>
              <a:sym typeface="Proxima Nova"/>
            </a:endParaRPr>
          </a:p>
          <a:p>
            <a:pPr indent="-342900" lvl="0" marL="457200" marR="0" rtl="0" algn="l">
              <a:lnSpc>
                <a:spcPct val="115000"/>
              </a:lnSpc>
              <a:spcBef>
                <a:spcPts val="0"/>
              </a:spcBef>
              <a:spcAft>
                <a:spcPts val="0"/>
              </a:spcAft>
              <a:buSzPts val="1800"/>
              <a:buFont typeface="Proxima Nova"/>
              <a:buChar char="●"/>
            </a:pPr>
            <a:r>
              <a:rPr lang="en-US">
                <a:latin typeface="Proxima Nova"/>
                <a:ea typeface="Proxima Nova"/>
                <a:cs typeface="Proxima Nova"/>
                <a:sym typeface="Proxima Nova"/>
              </a:rPr>
              <a:t>Lowers 22.2V battery output voltage to 5V operating voltage </a:t>
            </a:r>
            <a:endParaRPr>
              <a:latin typeface="Proxima Nova"/>
              <a:ea typeface="Proxima Nova"/>
              <a:cs typeface="Proxima Nova"/>
              <a:sym typeface="Proxima Nova"/>
            </a:endParaRPr>
          </a:p>
          <a:p>
            <a:pPr indent="-342900" lvl="0" marL="457200" marR="0" rtl="0" algn="l">
              <a:lnSpc>
                <a:spcPct val="115000"/>
              </a:lnSpc>
              <a:spcBef>
                <a:spcPts val="0"/>
              </a:spcBef>
              <a:spcAft>
                <a:spcPts val="0"/>
              </a:spcAft>
              <a:buSzPts val="1800"/>
              <a:buFont typeface="Proxima Nova"/>
              <a:buChar char="●"/>
            </a:pPr>
            <a:r>
              <a:rPr lang="en-US">
                <a:latin typeface="Proxima Nova"/>
                <a:ea typeface="Proxima Nova"/>
                <a:cs typeface="Proxima Nova"/>
                <a:sym typeface="Proxima Nova"/>
              </a:rPr>
              <a:t>Used when providing power to low-voltage components (Raspberry Pi, IMU, Flight Controller, Servo)</a:t>
            </a:r>
            <a:endParaRPr>
              <a:latin typeface="Proxima Nova"/>
              <a:ea typeface="Proxima Nova"/>
              <a:cs typeface="Proxima Nova"/>
              <a:sym typeface="Proxima Nova"/>
            </a:endParaRPr>
          </a:p>
        </p:txBody>
      </p:sp>
      <p:sp>
        <p:nvSpPr>
          <p:cNvPr id="580" name="Google Shape;580;p51"/>
          <p:cNvSpPr/>
          <p:nvPr/>
        </p:nvSpPr>
        <p:spPr>
          <a:xfrm>
            <a:off x="0" y="0"/>
            <a:ext cx="54030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p51"/>
          <p:cNvSpPr/>
          <p:nvPr/>
        </p:nvSpPr>
        <p:spPr>
          <a:xfrm rot="5400000">
            <a:off x="52017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1"/>
          <p:cNvSpPr/>
          <p:nvPr/>
        </p:nvSpPr>
        <p:spPr>
          <a:xfrm rot="-5400000">
            <a:off x="57216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1"/>
          <p:cNvSpPr/>
          <p:nvPr/>
        </p:nvSpPr>
        <p:spPr>
          <a:xfrm>
            <a:off x="5995500" y="556525"/>
            <a:ext cx="31485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txBox="1"/>
          <p:nvPr/>
        </p:nvSpPr>
        <p:spPr>
          <a:xfrm>
            <a:off x="240500" y="600"/>
            <a:ext cx="54639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500">
                <a:solidFill>
                  <a:srgbClr val="FFFFFF"/>
                </a:solidFill>
                <a:latin typeface="Proxima Nova"/>
                <a:ea typeface="Proxima Nova"/>
                <a:cs typeface="Proxima Nova"/>
                <a:sym typeface="Proxima Nova"/>
              </a:rPr>
              <a:t>VOLTAGE REGULATION MODULE (VRM)</a:t>
            </a:r>
            <a:endParaRPr b="1" i="1" sz="2500">
              <a:solidFill>
                <a:srgbClr val="FFFFFF"/>
              </a:solidFill>
              <a:latin typeface="Proxima Nova"/>
              <a:ea typeface="Proxima Nova"/>
              <a:cs typeface="Proxima Nova"/>
              <a:sym typeface="Proxima Nova"/>
            </a:endParaRPr>
          </a:p>
        </p:txBody>
      </p:sp>
      <p:sp>
        <p:nvSpPr>
          <p:cNvPr id="586" name="Google Shape;586;p5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51"/>
          <p:cNvPicPr preferRelativeResize="0"/>
          <p:nvPr/>
        </p:nvPicPr>
        <p:blipFill>
          <a:blip r:embed="rId3">
            <a:alphaModFix/>
          </a:blip>
          <a:stretch>
            <a:fillRect/>
          </a:stretch>
        </p:blipFill>
        <p:spPr>
          <a:xfrm>
            <a:off x="240500" y="1326850"/>
            <a:ext cx="3058301" cy="30583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52"/>
          <p:cNvSpPr txBox="1"/>
          <p:nvPr>
            <p:ph idx="1" type="body"/>
          </p:nvPr>
        </p:nvSpPr>
        <p:spPr>
          <a:xfrm>
            <a:off x="313700" y="3422000"/>
            <a:ext cx="3683700" cy="9510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Font typeface="Proxima Nova"/>
              <a:buChar char="-"/>
            </a:pPr>
            <a:r>
              <a:rPr lang="en-US" sz="1400">
                <a:latin typeface="Proxima Nova"/>
                <a:ea typeface="Proxima Nova"/>
                <a:cs typeface="Proxima Nova"/>
                <a:sym typeface="Proxima Nova"/>
              </a:rPr>
              <a:t>Purpose built waterproof ROV motor</a:t>
            </a:r>
            <a:endParaRPr sz="1400">
              <a:latin typeface="Proxima Nova"/>
              <a:ea typeface="Proxima Nova"/>
              <a:cs typeface="Proxima Nova"/>
              <a:sym typeface="Proxima Nova"/>
            </a:endParaRPr>
          </a:p>
          <a:p>
            <a:pPr indent="-317500" lvl="0" marL="457200" marR="0" rtl="0" algn="l">
              <a:lnSpc>
                <a:spcPct val="115000"/>
              </a:lnSpc>
              <a:spcBef>
                <a:spcPts val="0"/>
              </a:spcBef>
              <a:spcAft>
                <a:spcPts val="0"/>
              </a:spcAft>
              <a:buSzPts val="1400"/>
              <a:buFont typeface="Proxima Nova"/>
              <a:buChar char="-"/>
            </a:pPr>
            <a:r>
              <a:rPr lang="en-US" sz="1400">
                <a:latin typeface="Proxima Nova"/>
                <a:ea typeface="Proxima Nova"/>
                <a:cs typeface="Proxima Nova"/>
                <a:sym typeface="Proxima Nova"/>
              </a:rPr>
              <a:t>Up to .5 Nm (4.5 in-lb) of torque per motor</a:t>
            </a:r>
            <a:endParaRPr sz="1400">
              <a:latin typeface="Proxima Nova"/>
              <a:ea typeface="Proxima Nova"/>
              <a:cs typeface="Proxima Nova"/>
              <a:sym typeface="Proxima Nova"/>
            </a:endParaRPr>
          </a:p>
          <a:p>
            <a:pPr indent="-317500" lvl="0" marL="457200" marR="0" rtl="0" algn="l">
              <a:lnSpc>
                <a:spcPct val="115000"/>
              </a:lnSpc>
              <a:spcBef>
                <a:spcPts val="0"/>
              </a:spcBef>
              <a:spcAft>
                <a:spcPts val="0"/>
              </a:spcAft>
              <a:buSzPts val="1400"/>
              <a:buFont typeface="Proxima Nova"/>
              <a:buChar char="-"/>
            </a:pPr>
            <a:r>
              <a:rPr lang="en-US" sz="1400">
                <a:latin typeface="Proxima Nova"/>
                <a:ea typeface="Proxima Nova"/>
                <a:cs typeface="Proxima Nova"/>
                <a:sym typeface="Proxima Nova"/>
              </a:rPr>
              <a:t>6-20 V operating voltage / 22 amp max current</a:t>
            </a:r>
            <a:endParaRPr sz="1400">
              <a:latin typeface="Proxima Nova"/>
              <a:ea typeface="Proxima Nova"/>
              <a:cs typeface="Proxima Nova"/>
              <a:sym typeface="Proxima Nova"/>
            </a:endParaRPr>
          </a:p>
        </p:txBody>
      </p:sp>
      <p:sp>
        <p:nvSpPr>
          <p:cNvPr id="594" name="Google Shape;594;p52"/>
          <p:cNvSpPr/>
          <p:nvPr/>
        </p:nvSpPr>
        <p:spPr>
          <a:xfrm>
            <a:off x="0" y="0"/>
            <a:ext cx="54030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5" name="Google Shape;595;p52"/>
          <p:cNvSpPr/>
          <p:nvPr/>
        </p:nvSpPr>
        <p:spPr>
          <a:xfrm rot="5400000">
            <a:off x="52017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rot="-5400000">
            <a:off x="57216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5995500" y="556525"/>
            <a:ext cx="31485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2"/>
          <p:cNvSpPr txBox="1"/>
          <p:nvPr/>
        </p:nvSpPr>
        <p:spPr>
          <a:xfrm>
            <a:off x="337850" y="60900"/>
            <a:ext cx="5600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000">
                <a:solidFill>
                  <a:srgbClr val="FFFFFF"/>
                </a:solidFill>
                <a:latin typeface="Proxima Nova"/>
                <a:ea typeface="Proxima Nova"/>
                <a:cs typeface="Proxima Nova"/>
                <a:sym typeface="Proxima Nova"/>
              </a:rPr>
              <a:t>MOTORS</a:t>
            </a:r>
            <a:endParaRPr b="1" i="1" sz="3000">
              <a:solidFill>
                <a:srgbClr val="FFFFFF"/>
              </a:solidFill>
              <a:latin typeface="Proxima Nova"/>
              <a:ea typeface="Proxima Nova"/>
              <a:cs typeface="Proxima Nova"/>
              <a:sym typeface="Proxima Nova"/>
            </a:endParaRPr>
          </a:p>
        </p:txBody>
      </p:sp>
      <p:sp>
        <p:nvSpPr>
          <p:cNvPr id="600" name="Google Shape;600;p5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52"/>
          <p:cNvPicPr preferRelativeResize="0"/>
          <p:nvPr/>
        </p:nvPicPr>
        <p:blipFill rotWithShape="1">
          <a:blip r:embed="rId3">
            <a:alphaModFix/>
          </a:blip>
          <a:srcRect b="18390" l="25238" r="26578" t="25831"/>
          <a:stretch/>
        </p:blipFill>
        <p:spPr>
          <a:xfrm>
            <a:off x="1117449" y="1927025"/>
            <a:ext cx="1755274" cy="1525075"/>
          </a:xfrm>
          <a:prstGeom prst="rect">
            <a:avLst/>
          </a:prstGeom>
          <a:noFill/>
          <a:ln>
            <a:noFill/>
          </a:ln>
        </p:spPr>
      </p:pic>
      <p:sp>
        <p:nvSpPr>
          <p:cNvPr id="602" name="Google Shape;602;p52"/>
          <p:cNvSpPr txBox="1"/>
          <p:nvPr/>
        </p:nvSpPr>
        <p:spPr>
          <a:xfrm>
            <a:off x="490825" y="1028775"/>
            <a:ext cx="3806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latin typeface="Proxima Nova"/>
                <a:ea typeface="Proxima Nova"/>
                <a:cs typeface="Proxima Nova"/>
                <a:sym typeface="Proxima Nova"/>
              </a:rPr>
              <a:t>UNDERWATER MOTORS </a:t>
            </a:r>
            <a:endParaRPr sz="1800" u="sng">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Blue Robotics M200 Brushless Motor </a:t>
            </a:r>
            <a:endParaRPr sz="1600">
              <a:latin typeface="Proxima Nova"/>
              <a:ea typeface="Proxima Nova"/>
              <a:cs typeface="Proxima Nova"/>
              <a:sym typeface="Proxima Nova"/>
            </a:endParaRPr>
          </a:p>
        </p:txBody>
      </p:sp>
      <p:sp>
        <p:nvSpPr>
          <p:cNvPr id="603" name="Google Shape;603;p52"/>
          <p:cNvSpPr txBox="1"/>
          <p:nvPr/>
        </p:nvSpPr>
        <p:spPr>
          <a:xfrm>
            <a:off x="4783175" y="1028738"/>
            <a:ext cx="3806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latin typeface="Proxima Nova"/>
                <a:ea typeface="Proxima Nova"/>
                <a:cs typeface="Proxima Nova"/>
                <a:sym typeface="Proxima Nova"/>
              </a:rPr>
              <a:t>AERIAL</a:t>
            </a:r>
            <a:r>
              <a:rPr lang="en-US" sz="1800" u="sng">
                <a:latin typeface="Proxima Nova"/>
                <a:ea typeface="Proxima Nova"/>
                <a:cs typeface="Proxima Nova"/>
                <a:sym typeface="Proxima Nova"/>
              </a:rPr>
              <a:t> MOTORS </a:t>
            </a:r>
            <a:endParaRPr sz="1800" u="sng">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Tarot 6115 kv320 Brushless Drone Motor</a:t>
            </a:r>
            <a:endParaRPr sz="1600">
              <a:latin typeface="Proxima Nova"/>
              <a:ea typeface="Proxima Nova"/>
              <a:cs typeface="Proxima Nova"/>
              <a:sym typeface="Proxima Nova"/>
            </a:endParaRPr>
          </a:p>
        </p:txBody>
      </p:sp>
      <p:sp>
        <p:nvSpPr>
          <p:cNvPr id="604" name="Google Shape;604;p52"/>
          <p:cNvSpPr txBox="1"/>
          <p:nvPr>
            <p:ph idx="1" type="body"/>
          </p:nvPr>
        </p:nvSpPr>
        <p:spPr>
          <a:xfrm>
            <a:off x="4810813" y="3422000"/>
            <a:ext cx="3683700" cy="9510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Font typeface="Proxima Nova"/>
              <a:buChar char="-"/>
            </a:pPr>
            <a:r>
              <a:rPr lang="en-US" sz="1400">
                <a:latin typeface="Proxima Nova"/>
                <a:ea typeface="Proxima Nova"/>
                <a:cs typeface="Proxima Nova"/>
                <a:sym typeface="Proxima Nova"/>
              </a:rPr>
              <a:t>Recommended motor for drone frame</a:t>
            </a:r>
            <a:endParaRPr sz="1400">
              <a:latin typeface="Proxima Nova"/>
              <a:ea typeface="Proxima Nova"/>
              <a:cs typeface="Proxima Nova"/>
              <a:sym typeface="Proxima Nova"/>
            </a:endParaRPr>
          </a:p>
          <a:p>
            <a:pPr indent="-317500" lvl="0" marL="457200" marR="0" rtl="0" algn="l">
              <a:lnSpc>
                <a:spcPct val="115000"/>
              </a:lnSpc>
              <a:spcBef>
                <a:spcPts val="0"/>
              </a:spcBef>
              <a:spcAft>
                <a:spcPts val="0"/>
              </a:spcAft>
              <a:buSzPts val="1400"/>
              <a:buFont typeface="Proxima Nova"/>
              <a:buChar char="-"/>
            </a:pPr>
            <a:r>
              <a:rPr lang="en-US" sz="1400">
                <a:latin typeface="Proxima Nova"/>
                <a:ea typeface="Proxima Nova"/>
                <a:cs typeface="Proxima Nova"/>
                <a:sym typeface="Proxima Nova"/>
              </a:rPr>
              <a:t>Up to 11 lbs of thrust per motor when paired with 26 in propellers at 24 V</a:t>
            </a:r>
            <a:endParaRPr sz="1400">
              <a:latin typeface="Proxima Nova"/>
              <a:ea typeface="Proxima Nova"/>
              <a:cs typeface="Proxima Nova"/>
              <a:sym typeface="Proxima Nova"/>
            </a:endParaRPr>
          </a:p>
          <a:p>
            <a:pPr indent="-317500" lvl="0" marL="457200" marR="0" rtl="0" algn="l">
              <a:lnSpc>
                <a:spcPct val="115000"/>
              </a:lnSpc>
              <a:spcBef>
                <a:spcPts val="0"/>
              </a:spcBef>
              <a:spcAft>
                <a:spcPts val="0"/>
              </a:spcAft>
              <a:buSzPts val="1400"/>
              <a:buFont typeface="Proxima Nova"/>
              <a:buChar char="-"/>
            </a:pPr>
            <a:r>
              <a:rPr lang="en-US" sz="1400">
                <a:latin typeface="Proxima Nova"/>
                <a:ea typeface="Proxima Nova"/>
                <a:cs typeface="Proxima Nova"/>
                <a:sym typeface="Proxima Nova"/>
              </a:rPr>
              <a:t>More than doubles the estimated thrust needed to lift the finished Megalodon</a:t>
            </a:r>
            <a:endParaRPr sz="1400">
              <a:latin typeface="Proxima Nova"/>
              <a:ea typeface="Proxima Nova"/>
              <a:cs typeface="Proxima Nova"/>
              <a:sym typeface="Proxima Nova"/>
            </a:endParaRPr>
          </a:p>
        </p:txBody>
      </p:sp>
      <p:pic>
        <p:nvPicPr>
          <p:cNvPr id="605" name="Google Shape;605;p52"/>
          <p:cNvPicPr preferRelativeResize="0"/>
          <p:nvPr/>
        </p:nvPicPr>
        <p:blipFill rotWithShape="1">
          <a:blip r:embed="rId4">
            <a:alphaModFix/>
          </a:blip>
          <a:srcRect b="0" l="0" r="0" t="13509"/>
          <a:stretch/>
        </p:blipFill>
        <p:spPr>
          <a:xfrm>
            <a:off x="5888175" y="1957125"/>
            <a:ext cx="1869425" cy="1464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609" name="Shape 609"/>
        <p:cNvGrpSpPr/>
        <p:nvPr/>
      </p:nvGrpSpPr>
      <p:grpSpPr>
        <a:xfrm>
          <a:off x="0" y="0"/>
          <a:ext cx="0" cy="0"/>
          <a:chOff x="0" y="0"/>
          <a:chExt cx="0" cy="0"/>
        </a:xfrm>
      </p:grpSpPr>
      <p:sp>
        <p:nvSpPr>
          <p:cNvPr id="610" name="Google Shape;610;p53"/>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611" name="Google Shape;611;p53"/>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612" name="Google Shape;612;p53"/>
          <p:cNvSpPr txBox="1"/>
          <p:nvPr/>
        </p:nvSpPr>
        <p:spPr>
          <a:xfrm>
            <a:off x="2403300" y="1882050"/>
            <a:ext cx="4337400" cy="137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POWER</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54"/>
          <p:cNvSpPr txBox="1"/>
          <p:nvPr>
            <p:ph idx="1" type="body"/>
          </p:nvPr>
        </p:nvSpPr>
        <p:spPr>
          <a:xfrm>
            <a:off x="3972325" y="1727100"/>
            <a:ext cx="4833900" cy="229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One </a:t>
            </a:r>
            <a:r>
              <a:rPr lang="en-US">
                <a:latin typeface="Proxima Nova"/>
                <a:ea typeface="Proxima Nova"/>
                <a:cs typeface="Proxima Nova"/>
                <a:sym typeface="Proxima Nova"/>
              </a:rPr>
              <a:t>LiPo Battery</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Brushless motors</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Electronic speed controllers</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Raspberry Pi 3 Model B boards</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Sensors</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Flight Controller</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Servos + Cameras</a:t>
            </a:r>
            <a:endParaRPr>
              <a:latin typeface="Proxima Nova"/>
              <a:ea typeface="Proxima Nova"/>
              <a:cs typeface="Proxima Nova"/>
              <a:sym typeface="Proxima Nova"/>
            </a:endParaRPr>
          </a:p>
        </p:txBody>
      </p:sp>
      <p:sp>
        <p:nvSpPr>
          <p:cNvPr id="619" name="Google Shape;619;p54"/>
          <p:cNvSpPr/>
          <p:nvPr/>
        </p:nvSpPr>
        <p:spPr>
          <a:xfrm>
            <a:off x="0" y="0"/>
            <a:ext cx="54030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 name="Google Shape;620;p54"/>
          <p:cNvSpPr/>
          <p:nvPr/>
        </p:nvSpPr>
        <p:spPr>
          <a:xfrm rot="5400000">
            <a:off x="52017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4"/>
          <p:cNvSpPr/>
          <p:nvPr/>
        </p:nvSpPr>
        <p:spPr>
          <a:xfrm rot="-5400000">
            <a:off x="57216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4"/>
          <p:cNvSpPr/>
          <p:nvPr/>
        </p:nvSpPr>
        <p:spPr>
          <a:xfrm>
            <a:off x="5995500" y="556525"/>
            <a:ext cx="31485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4"/>
          <p:cNvSpPr txBox="1"/>
          <p:nvPr/>
        </p:nvSpPr>
        <p:spPr>
          <a:xfrm>
            <a:off x="33550" y="88100"/>
            <a:ext cx="5600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POWER DISTRIBUTION</a:t>
            </a:r>
            <a:endParaRPr b="1" i="1" sz="4000">
              <a:solidFill>
                <a:srgbClr val="FFFFFF"/>
              </a:solidFill>
              <a:latin typeface="Proxima Nova"/>
              <a:ea typeface="Proxima Nova"/>
              <a:cs typeface="Proxima Nova"/>
              <a:sym typeface="Proxima Nova"/>
            </a:endParaRPr>
          </a:p>
        </p:txBody>
      </p:sp>
      <p:sp>
        <p:nvSpPr>
          <p:cNvPr id="625" name="Google Shape;625;p54"/>
          <p:cNvSpPr txBox="1"/>
          <p:nvPr/>
        </p:nvSpPr>
        <p:spPr>
          <a:xfrm>
            <a:off x="0" y="556675"/>
            <a:ext cx="54591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626" name="Google Shape;626;p5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54"/>
          <p:cNvPicPr preferRelativeResize="0"/>
          <p:nvPr/>
        </p:nvPicPr>
        <p:blipFill rotWithShape="1">
          <a:blip r:embed="rId3">
            <a:alphaModFix/>
          </a:blip>
          <a:srcRect b="0" l="0" r="0" t="0"/>
          <a:stretch/>
        </p:blipFill>
        <p:spPr>
          <a:xfrm>
            <a:off x="457150" y="1085800"/>
            <a:ext cx="2941500" cy="38066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631" name="Shape 631"/>
        <p:cNvGrpSpPr/>
        <p:nvPr/>
      </p:nvGrpSpPr>
      <p:grpSpPr>
        <a:xfrm>
          <a:off x="0" y="0"/>
          <a:ext cx="0" cy="0"/>
          <a:chOff x="0" y="0"/>
          <a:chExt cx="0" cy="0"/>
        </a:xfrm>
      </p:grpSpPr>
      <p:sp>
        <p:nvSpPr>
          <p:cNvPr id="632" name="Google Shape;632;p55"/>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633" name="Google Shape;633;p55"/>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634" name="Google Shape;634;p55"/>
          <p:cNvSpPr txBox="1"/>
          <p:nvPr/>
        </p:nvSpPr>
        <p:spPr>
          <a:xfrm>
            <a:off x="1858825" y="1192488"/>
            <a:ext cx="5426400" cy="270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CONTROL SYSTEM</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Executive Summary</a:t>
            </a:r>
            <a:endParaRPr/>
          </a:p>
        </p:txBody>
      </p:sp>
      <p:sp>
        <p:nvSpPr>
          <p:cNvPr id="116" name="Google Shape;116;p20"/>
          <p:cNvSpPr txBox="1"/>
          <p:nvPr>
            <p:ph idx="1" type="body"/>
          </p:nvPr>
        </p:nvSpPr>
        <p:spPr>
          <a:xfrm>
            <a:off x="902850" y="1577463"/>
            <a:ext cx="7338300" cy="28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200">
                <a:latin typeface="Proxima Nova"/>
                <a:ea typeface="Proxima Nova"/>
                <a:cs typeface="Proxima Nova"/>
                <a:sym typeface="Proxima Nova"/>
              </a:rPr>
              <a:t>To create</a:t>
            </a:r>
            <a:r>
              <a:rPr b="1" lang="en-US" sz="3200">
                <a:latin typeface="Proxima Nova"/>
                <a:ea typeface="Proxima Nova"/>
                <a:cs typeface="Proxima Nova"/>
                <a:sym typeface="Proxima Nova"/>
              </a:rPr>
              <a:t> ideas worth hearing </a:t>
            </a:r>
            <a:r>
              <a:rPr lang="en-US" sz="3200">
                <a:latin typeface="Proxima Nova"/>
                <a:ea typeface="Proxima Nova"/>
                <a:cs typeface="Proxima Nova"/>
                <a:sym typeface="Proxima Nova"/>
              </a:rPr>
              <a:t>that inspire the communities we serve, through the products we develop, and the leaders we cultivate.</a:t>
            </a:r>
            <a:endParaRPr sz="3200">
              <a:latin typeface="Proxima Nova"/>
              <a:ea typeface="Proxima Nova"/>
              <a:cs typeface="Proxima Nova"/>
              <a:sym typeface="Proxima Nova"/>
            </a:endParaRPr>
          </a:p>
        </p:txBody>
      </p:sp>
      <p:sp>
        <p:nvSpPr>
          <p:cNvPr id="117" name="Google Shape;117;p20"/>
          <p:cNvSpPr/>
          <p:nvPr/>
        </p:nvSpPr>
        <p:spPr>
          <a:xfrm>
            <a:off x="0" y="0"/>
            <a:ext cx="49053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20"/>
          <p:cNvSpPr/>
          <p:nvPr/>
        </p:nvSpPr>
        <p:spPr>
          <a:xfrm rot="5400000">
            <a:off x="47040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rot="-5400000">
            <a:off x="52239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5497800" y="556525"/>
            <a:ext cx="36462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nvSpPr>
        <p:spPr>
          <a:xfrm>
            <a:off x="133600" y="0"/>
            <a:ext cx="50058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VISION STATEMENT</a:t>
            </a:r>
            <a:endParaRPr b="1" i="1" sz="4000">
              <a:solidFill>
                <a:srgbClr val="FFFFFF"/>
              </a:solidFill>
              <a:latin typeface="Proxima Nova"/>
              <a:ea typeface="Proxima Nova"/>
              <a:cs typeface="Proxima Nova"/>
              <a:sym typeface="Proxima Nova"/>
            </a:endParaRPr>
          </a:p>
        </p:txBody>
      </p:sp>
      <p:sp>
        <p:nvSpPr>
          <p:cNvPr id="123" name="Google Shape;123;p2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56"/>
          <p:cNvSpPr/>
          <p:nvPr/>
        </p:nvSpPr>
        <p:spPr>
          <a:xfrm>
            <a:off x="0" y="0"/>
            <a:ext cx="46047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56"/>
          <p:cNvSpPr/>
          <p:nvPr/>
        </p:nvSpPr>
        <p:spPr>
          <a:xfrm rot="5400000">
            <a:off x="44034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6"/>
          <p:cNvSpPr/>
          <p:nvPr/>
        </p:nvSpPr>
        <p:spPr>
          <a:xfrm rot="-5400000">
            <a:off x="49233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5197200" y="556525"/>
            <a:ext cx="39468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56"/>
          <p:cNvPicPr preferRelativeResize="0"/>
          <p:nvPr/>
        </p:nvPicPr>
        <p:blipFill rotWithShape="1">
          <a:blip r:embed="rId3">
            <a:alphaModFix/>
          </a:blip>
          <a:srcRect b="0" l="0" r="0" t="0"/>
          <a:stretch/>
        </p:blipFill>
        <p:spPr>
          <a:xfrm>
            <a:off x="457150" y="1085800"/>
            <a:ext cx="2941500" cy="3806674"/>
          </a:xfrm>
          <a:prstGeom prst="rect">
            <a:avLst/>
          </a:prstGeom>
          <a:noFill/>
          <a:ln>
            <a:noFill/>
          </a:ln>
        </p:spPr>
      </p:pic>
      <p:sp>
        <p:nvSpPr>
          <p:cNvPr id="647" name="Google Shape;647;p56"/>
          <p:cNvSpPr txBox="1"/>
          <p:nvPr/>
        </p:nvSpPr>
        <p:spPr>
          <a:xfrm>
            <a:off x="0" y="0"/>
            <a:ext cx="4717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chemeClr val="lt1"/>
                </a:solidFill>
                <a:latin typeface="Proxima Nova"/>
                <a:ea typeface="Proxima Nova"/>
                <a:cs typeface="Proxima Nova"/>
                <a:sym typeface="Proxima Nova"/>
              </a:rPr>
              <a:t>CONTROL SYSTEM</a:t>
            </a:r>
            <a:endParaRPr b="1" i="1" sz="40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i="1" sz="40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i="1" sz="4000">
              <a:solidFill>
                <a:srgbClr val="FFFFFF"/>
              </a:solidFill>
              <a:latin typeface="Proxima Nova"/>
              <a:ea typeface="Proxima Nova"/>
              <a:cs typeface="Proxima Nova"/>
              <a:sym typeface="Proxima Nova"/>
            </a:endParaRPr>
          </a:p>
        </p:txBody>
      </p:sp>
      <p:sp>
        <p:nvSpPr>
          <p:cNvPr id="648" name="Google Shape;648;p56"/>
          <p:cNvSpPr txBox="1"/>
          <p:nvPr>
            <p:ph idx="1" type="body"/>
          </p:nvPr>
        </p:nvSpPr>
        <p:spPr>
          <a:xfrm>
            <a:off x="3186625" y="1047200"/>
            <a:ext cx="5874600" cy="421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3 Raspberry Pi Model 3 Programming Boards</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Raspberry Pi #1</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Flight controller with integrated Inertial Measuring Unit (IMU)</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Four aerial motors attached to flight controller through electronic speed controller (ESC)</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Raspberry Pi #2</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Six underwater BlueRobotics M200 ROV Motors connected through ESC’s</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Additional IMU to monitor robot orientation and locomotion</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Two waterproof servos to actuate claw</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Pressure Sensor</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a:latin typeface="Proxima Nova"/>
                <a:ea typeface="Proxima Nova"/>
                <a:cs typeface="Proxima Nova"/>
                <a:sym typeface="Proxima Nova"/>
              </a:rPr>
              <a:t>Raspberry Pi #3</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a:latin typeface="Proxima Nova"/>
                <a:ea typeface="Proxima Nova"/>
                <a:cs typeface="Proxima Nova"/>
                <a:sym typeface="Proxima Nova"/>
              </a:rPr>
              <a:t>Two high pixel density waterproof cameras and vision processing </a:t>
            </a:r>
            <a:endParaRPr>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652" name="Shape 652"/>
        <p:cNvGrpSpPr/>
        <p:nvPr/>
      </p:nvGrpSpPr>
      <p:grpSpPr>
        <a:xfrm>
          <a:off x="0" y="0"/>
          <a:ext cx="0" cy="0"/>
          <a:chOff x="0" y="0"/>
          <a:chExt cx="0" cy="0"/>
        </a:xfrm>
      </p:grpSpPr>
      <p:sp>
        <p:nvSpPr>
          <p:cNvPr id="653" name="Google Shape;653;p57"/>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654" name="Google Shape;654;p57"/>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655" name="Google Shape;655;p57"/>
          <p:cNvSpPr txBox="1"/>
          <p:nvPr/>
        </p:nvSpPr>
        <p:spPr>
          <a:xfrm>
            <a:off x="1748550" y="1888650"/>
            <a:ext cx="5646900" cy="1431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SOFTWARE</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58"/>
          <p:cNvSpPr/>
          <p:nvPr/>
        </p:nvSpPr>
        <p:spPr>
          <a:xfrm>
            <a:off x="0" y="-3750"/>
            <a:ext cx="3504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p58"/>
          <p:cNvSpPr/>
          <p:nvPr/>
        </p:nvSpPr>
        <p:spPr>
          <a:xfrm rot="5400000">
            <a:off x="3303375"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8"/>
          <p:cNvSpPr/>
          <p:nvPr/>
        </p:nvSpPr>
        <p:spPr>
          <a:xfrm rot="-5400000">
            <a:off x="3823275" y="591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8"/>
          <p:cNvSpPr/>
          <p:nvPr/>
        </p:nvSpPr>
        <p:spPr>
          <a:xfrm>
            <a:off x="4097175" y="515525"/>
            <a:ext cx="5046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txBox="1"/>
          <p:nvPr/>
        </p:nvSpPr>
        <p:spPr>
          <a:xfrm>
            <a:off x="0" y="-3750"/>
            <a:ext cx="3423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PROCESSING</a:t>
            </a:r>
            <a:endParaRPr b="1" i="1" sz="4000">
              <a:solidFill>
                <a:srgbClr val="FFFFFF"/>
              </a:solidFill>
              <a:latin typeface="Proxima Nova"/>
              <a:ea typeface="Proxima Nova"/>
              <a:cs typeface="Proxima Nova"/>
              <a:sym typeface="Proxima Nova"/>
            </a:endParaRPr>
          </a:p>
        </p:txBody>
      </p:sp>
      <p:sp>
        <p:nvSpPr>
          <p:cNvPr id="666" name="Google Shape;666;p58"/>
          <p:cNvSpPr txBox="1"/>
          <p:nvPr/>
        </p:nvSpPr>
        <p:spPr>
          <a:xfrm>
            <a:off x="95700" y="516475"/>
            <a:ext cx="33693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667" name="Google Shape;667;p5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8"/>
          <p:cNvSpPr txBox="1"/>
          <p:nvPr/>
        </p:nvSpPr>
        <p:spPr>
          <a:xfrm>
            <a:off x="551950" y="1304650"/>
            <a:ext cx="4255500" cy="3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Proxima Nova"/>
                <a:ea typeface="Proxima Nova"/>
                <a:cs typeface="Proxima Nova"/>
                <a:sym typeface="Proxima Nova"/>
              </a:rPr>
              <a:t>Raspberry Pi 3 Model B</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Processing speed: </a:t>
            </a:r>
            <a:r>
              <a:rPr lang="en-US" sz="1800">
                <a:solidFill>
                  <a:schemeClr val="dk2"/>
                </a:solidFill>
                <a:latin typeface="Proxima Nova"/>
                <a:ea typeface="Proxima Nova"/>
                <a:cs typeface="Proxima Nova"/>
                <a:sym typeface="Proxima Nova"/>
              </a:rPr>
              <a:t> 1.2GHz with 32kB Level 1 and 512kB Level 2 cache memory</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Compatibility / Adaptability</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id="669" name="Google Shape;669;p58"/>
          <p:cNvPicPr preferRelativeResize="0"/>
          <p:nvPr/>
        </p:nvPicPr>
        <p:blipFill>
          <a:blip r:embed="rId3">
            <a:alphaModFix/>
          </a:blip>
          <a:stretch>
            <a:fillRect/>
          </a:stretch>
        </p:blipFill>
        <p:spPr>
          <a:xfrm>
            <a:off x="4849400" y="1550650"/>
            <a:ext cx="4031749" cy="268743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59"/>
          <p:cNvSpPr/>
          <p:nvPr/>
        </p:nvSpPr>
        <p:spPr>
          <a:xfrm>
            <a:off x="0" y="-3750"/>
            <a:ext cx="3504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59"/>
          <p:cNvSpPr/>
          <p:nvPr/>
        </p:nvSpPr>
        <p:spPr>
          <a:xfrm rot="5400000">
            <a:off x="3303375"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9"/>
          <p:cNvSpPr/>
          <p:nvPr/>
        </p:nvSpPr>
        <p:spPr>
          <a:xfrm rot="-5400000">
            <a:off x="3823275" y="591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9"/>
          <p:cNvSpPr/>
          <p:nvPr/>
        </p:nvSpPr>
        <p:spPr>
          <a:xfrm>
            <a:off x="4097175" y="515525"/>
            <a:ext cx="5046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9"/>
          <p:cNvSpPr txBox="1"/>
          <p:nvPr/>
        </p:nvSpPr>
        <p:spPr>
          <a:xfrm>
            <a:off x="0" y="-3750"/>
            <a:ext cx="3423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PROCESSING</a:t>
            </a:r>
            <a:endParaRPr b="1" i="1" sz="4000">
              <a:solidFill>
                <a:srgbClr val="FFFFFF"/>
              </a:solidFill>
              <a:latin typeface="Proxima Nova"/>
              <a:ea typeface="Proxima Nova"/>
              <a:cs typeface="Proxima Nova"/>
              <a:sym typeface="Proxima Nova"/>
            </a:endParaRPr>
          </a:p>
        </p:txBody>
      </p:sp>
      <p:sp>
        <p:nvSpPr>
          <p:cNvPr id="680" name="Google Shape;680;p59"/>
          <p:cNvSpPr txBox="1"/>
          <p:nvPr/>
        </p:nvSpPr>
        <p:spPr>
          <a:xfrm>
            <a:off x="95700" y="516475"/>
            <a:ext cx="33693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681" name="Google Shape;681;p5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9"/>
          <p:cNvSpPr txBox="1"/>
          <p:nvPr/>
        </p:nvSpPr>
        <p:spPr>
          <a:xfrm>
            <a:off x="551950" y="1304650"/>
            <a:ext cx="8235000" cy="33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Raspberry Pi 1</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Interface with sensors</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Raspberry Pi 2 </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Commands the Megalodon to move </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Raspberry Pi 3 </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Image processing </a:t>
            </a:r>
            <a:endParaRPr sz="1800">
              <a:solidFill>
                <a:schemeClr val="dk2"/>
              </a:solidFill>
              <a:latin typeface="Proxima Nova"/>
              <a:ea typeface="Proxima Nova"/>
              <a:cs typeface="Proxima Nova"/>
              <a:sym typeface="Proxima Nova"/>
            </a:endParaRPr>
          </a:p>
          <a:p>
            <a:pPr indent="0" lvl="0" marL="91440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60"/>
          <p:cNvSpPr/>
          <p:nvPr/>
        </p:nvSpPr>
        <p:spPr>
          <a:xfrm>
            <a:off x="0" y="-3750"/>
            <a:ext cx="3504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8" name="Google Shape;688;p60"/>
          <p:cNvSpPr/>
          <p:nvPr/>
        </p:nvSpPr>
        <p:spPr>
          <a:xfrm rot="5400000">
            <a:off x="3303375"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0"/>
          <p:cNvSpPr/>
          <p:nvPr/>
        </p:nvSpPr>
        <p:spPr>
          <a:xfrm rot="-5400000">
            <a:off x="3823275" y="591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0"/>
          <p:cNvSpPr/>
          <p:nvPr/>
        </p:nvSpPr>
        <p:spPr>
          <a:xfrm>
            <a:off x="4097175" y="515525"/>
            <a:ext cx="5046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0"/>
          <p:cNvSpPr txBox="1"/>
          <p:nvPr/>
        </p:nvSpPr>
        <p:spPr>
          <a:xfrm>
            <a:off x="0" y="-3750"/>
            <a:ext cx="3423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PROCESSING</a:t>
            </a:r>
            <a:endParaRPr b="1" i="1" sz="4000">
              <a:solidFill>
                <a:srgbClr val="FFFFFF"/>
              </a:solidFill>
              <a:latin typeface="Proxima Nova"/>
              <a:ea typeface="Proxima Nova"/>
              <a:cs typeface="Proxima Nova"/>
              <a:sym typeface="Proxima Nova"/>
            </a:endParaRPr>
          </a:p>
        </p:txBody>
      </p:sp>
      <p:sp>
        <p:nvSpPr>
          <p:cNvPr id="693" name="Google Shape;693;p60"/>
          <p:cNvSpPr txBox="1"/>
          <p:nvPr/>
        </p:nvSpPr>
        <p:spPr>
          <a:xfrm>
            <a:off x="95700" y="516475"/>
            <a:ext cx="33693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694" name="Google Shape;694;p6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0"/>
          <p:cNvSpPr txBox="1"/>
          <p:nvPr/>
        </p:nvSpPr>
        <p:spPr>
          <a:xfrm>
            <a:off x="519900" y="1211775"/>
            <a:ext cx="2903700" cy="332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2"/>
                </a:solidFill>
                <a:latin typeface="Proxima Nova"/>
                <a:ea typeface="Proxima Nova"/>
                <a:cs typeface="Proxima Nova"/>
                <a:sym typeface="Proxima Nova"/>
              </a:rPr>
              <a:t>Pi to Pi Communication</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USB to TTL converter</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Python Serial Connection</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Pi Serial Packet</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Nano Directory</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Serial Monitoring Software</a:t>
            </a:r>
            <a:endParaRPr sz="1800">
              <a:solidFill>
                <a:schemeClr val="dk2"/>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id="696" name="Google Shape;696;p60"/>
          <p:cNvPicPr preferRelativeResize="0"/>
          <p:nvPr/>
        </p:nvPicPr>
        <p:blipFill>
          <a:blip r:embed="rId3">
            <a:alphaModFix/>
          </a:blip>
          <a:stretch>
            <a:fillRect/>
          </a:stretch>
        </p:blipFill>
        <p:spPr>
          <a:xfrm>
            <a:off x="3860925" y="1005212"/>
            <a:ext cx="5150218" cy="3846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61"/>
          <p:cNvSpPr/>
          <p:nvPr/>
        </p:nvSpPr>
        <p:spPr>
          <a:xfrm>
            <a:off x="0" y="-3750"/>
            <a:ext cx="3504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2" name="Google Shape;702;p61"/>
          <p:cNvSpPr/>
          <p:nvPr/>
        </p:nvSpPr>
        <p:spPr>
          <a:xfrm rot="5400000">
            <a:off x="3303375"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1"/>
          <p:cNvSpPr/>
          <p:nvPr/>
        </p:nvSpPr>
        <p:spPr>
          <a:xfrm rot="-5400000">
            <a:off x="3823275" y="591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1"/>
          <p:cNvSpPr/>
          <p:nvPr/>
        </p:nvSpPr>
        <p:spPr>
          <a:xfrm>
            <a:off x="4097175" y="515525"/>
            <a:ext cx="5046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1"/>
          <p:cNvSpPr txBox="1"/>
          <p:nvPr/>
        </p:nvSpPr>
        <p:spPr>
          <a:xfrm>
            <a:off x="0" y="-3750"/>
            <a:ext cx="3423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FRAMEWORK</a:t>
            </a:r>
            <a:endParaRPr b="1" i="1" sz="4000">
              <a:solidFill>
                <a:srgbClr val="FFFFFF"/>
              </a:solidFill>
              <a:latin typeface="Proxima Nova"/>
              <a:ea typeface="Proxima Nova"/>
              <a:cs typeface="Proxima Nova"/>
              <a:sym typeface="Proxima Nova"/>
            </a:endParaRPr>
          </a:p>
        </p:txBody>
      </p:sp>
      <p:sp>
        <p:nvSpPr>
          <p:cNvPr id="707" name="Google Shape;707;p61"/>
          <p:cNvSpPr txBox="1"/>
          <p:nvPr/>
        </p:nvSpPr>
        <p:spPr>
          <a:xfrm>
            <a:off x="95700" y="516475"/>
            <a:ext cx="33693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708" name="Google Shape;708;p6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1"/>
          <p:cNvSpPr txBox="1"/>
          <p:nvPr/>
        </p:nvSpPr>
        <p:spPr>
          <a:xfrm>
            <a:off x="576300" y="1205150"/>
            <a:ext cx="7819500" cy="33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2"/>
                </a:solidFill>
                <a:latin typeface="Proxima Nova"/>
                <a:ea typeface="Proxima Nova"/>
                <a:cs typeface="Proxima Nova"/>
                <a:sym typeface="Proxima Nova"/>
              </a:rPr>
              <a:t>Program:</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Processes high amount of input/output (I/O)</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High-level code handling low-level components</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1800">
                <a:solidFill>
                  <a:schemeClr val="dk2"/>
                </a:solidFill>
                <a:latin typeface="Proxima Nova"/>
                <a:ea typeface="Proxima Nova"/>
                <a:cs typeface="Proxima Nova"/>
                <a:sym typeface="Proxima Nova"/>
              </a:rPr>
              <a:t>What we want:</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b="1" lang="en-US" sz="1800">
                <a:solidFill>
                  <a:schemeClr val="dk2"/>
                </a:solidFill>
                <a:latin typeface="Proxima Nova"/>
                <a:ea typeface="Proxima Nova"/>
                <a:cs typeface="Proxima Nova"/>
                <a:sym typeface="Proxima Nova"/>
              </a:rPr>
              <a:t>Concurrency (parallel processing)</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Control over our subprocesses</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62"/>
          <p:cNvSpPr/>
          <p:nvPr/>
        </p:nvSpPr>
        <p:spPr>
          <a:xfrm>
            <a:off x="0" y="-3750"/>
            <a:ext cx="3504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62"/>
          <p:cNvSpPr/>
          <p:nvPr/>
        </p:nvSpPr>
        <p:spPr>
          <a:xfrm rot="5400000">
            <a:off x="3303375"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2"/>
          <p:cNvSpPr/>
          <p:nvPr/>
        </p:nvSpPr>
        <p:spPr>
          <a:xfrm rot="-5400000">
            <a:off x="3823275" y="591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2"/>
          <p:cNvSpPr/>
          <p:nvPr/>
        </p:nvSpPr>
        <p:spPr>
          <a:xfrm>
            <a:off x="4097175" y="515525"/>
            <a:ext cx="8448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2"/>
          <p:cNvSpPr txBox="1"/>
          <p:nvPr/>
        </p:nvSpPr>
        <p:spPr>
          <a:xfrm>
            <a:off x="0" y="-3750"/>
            <a:ext cx="3423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FRAMEWORK</a:t>
            </a:r>
            <a:endParaRPr b="1" i="1" sz="4000">
              <a:solidFill>
                <a:srgbClr val="FFFFFF"/>
              </a:solidFill>
              <a:latin typeface="Proxima Nova"/>
              <a:ea typeface="Proxima Nova"/>
              <a:cs typeface="Proxima Nova"/>
              <a:sym typeface="Proxima Nova"/>
            </a:endParaRPr>
          </a:p>
        </p:txBody>
      </p:sp>
      <p:sp>
        <p:nvSpPr>
          <p:cNvPr id="720" name="Google Shape;720;p62"/>
          <p:cNvSpPr txBox="1"/>
          <p:nvPr/>
        </p:nvSpPr>
        <p:spPr>
          <a:xfrm>
            <a:off x="95700" y="516475"/>
            <a:ext cx="33693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721" name="Google Shape;721;p6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2"/>
          <p:cNvSpPr txBox="1"/>
          <p:nvPr/>
        </p:nvSpPr>
        <p:spPr>
          <a:xfrm>
            <a:off x="363875" y="1279575"/>
            <a:ext cx="4836900" cy="33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2"/>
                </a:solidFill>
                <a:latin typeface="Proxima Nova"/>
                <a:ea typeface="Proxima Nova"/>
                <a:cs typeface="Proxima Nova"/>
                <a:sym typeface="Proxima Nova"/>
              </a:rPr>
              <a:t>Solution:</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Use asynchronous I/O</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Char char="○"/>
            </a:pPr>
            <a:r>
              <a:rPr lang="en-US" sz="1800">
                <a:solidFill>
                  <a:schemeClr val="dk2"/>
                </a:solidFill>
                <a:latin typeface="Proxima Nova"/>
                <a:ea typeface="Proxima Nova"/>
                <a:cs typeface="Proxima Nova"/>
                <a:sym typeface="Proxima Nova"/>
              </a:rPr>
              <a:t>Python module: </a:t>
            </a:r>
            <a:r>
              <a:rPr b="1" lang="en-US" sz="1800">
                <a:solidFill>
                  <a:schemeClr val="dk2"/>
                </a:solidFill>
                <a:latin typeface="Proxima Nova"/>
                <a:ea typeface="Proxima Nova"/>
                <a:cs typeface="Proxima Nova"/>
                <a:sym typeface="Proxima Nova"/>
              </a:rPr>
              <a:t>asyncio</a:t>
            </a:r>
            <a:endParaRPr b="1" sz="1800">
              <a:solidFill>
                <a:schemeClr val="dk2"/>
              </a:solidFill>
              <a:latin typeface="Proxima Nova"/>
              <a:ea typeface="Proxima Nova"/>
              <a:cs typeface="Proxima Nova"/>
              <a:sym typeface="Proxima Nova"/>
            </a:endParaRPr>
          </a:p>
          <a:p>
            <a:pPr indent="-342900" lvl="2" marL="13716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Utilizes async/await syntax</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1800">
                <a:solidFill>
                  <a:schemeClr val="dk2"/>
                </a:solidFill>
                <a:latin typeface="Proxima Nova"/>
                <a:ea typeface="Proxima Nova"/>
                <a:cs typeface="Proxima Nova"/>
                <a:sym typeface="Proxima Nova"/>
              </a:rPr>
              <a:t>How does </a:t>
            </a:r>
            <a:r>
              <a:rPr b="1" lang="en-US" sz="1800">
                <a:solidFill>
                  <a:schemeClr val="dk2"/>
                </a:solidFill>
                <a:latin typeface="Proxima Nova"/>
                <a:ea typeface="Proxima Nova"/>
                <a:cs typeface="Proxima Nova"/>
                <a:sym typeface="Proxima Nova"/>
              </a:rPr>
              <a:t>asyncio</a:t>
            </a:r>
            <a:r>
              <a:rPr lang="en-US" sz="1800">
                <a:solidFill>
                  <a:schemeClr val="dk2"/>
                </a:solidFill>
                <a:latin typeface="Proxima Nova"/>
                <a:ea typeface="Proxima Nova"/>
                <a:cs typeface="Proxima Nova"/>
                <a:sym typeface="Proxima Nova"/>
              </a:rPr>
              <a:t> work?</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Coroutines</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Tasks</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Event loop</a:t>
            </a:r>
            <a:endParaRPr sz="1800">
              <a:solidFill>
                <a:schemeClr val="dk2"/>
              </a:solidFill>
              <a:latin typeface="Proxima Nova"/>
              <a:ea typeface="Proxima Nova"/>
              <a:cs typeface="Proxima Nova"/>
              <a:sym typeface="Proxima Nova"/>
            </a:endParaRPr>
          </a:p>
        </p:txBody>
      </p:sp>
      <p:pic>
        <p:nvPicPr>
          <p:cNvPr id="723" name="Google Shape;723;p62"/>
          <p:cNvPicPr preferRelativeResize="0"/>
          <p:nvPr/>
        </p:nvPicPr>
        <p:blipFill rotWithShape="1">
          <a:blip r:embed="rId3">
            <a:alphaModFix/>
          </a:blip>
          <a:srcRect b="4349" l="0" r="0" t="1506"/>
          <a:stretch/>
        </p:blipFill>
        <p:spPr>
          <a:xfrm>
            <a:off x="5019325" y="134225"/>
            <a:ext cx="3539275" cy="4760001"/>
          </a:xfrm>
          <a:prstGeom prst="rect">
            <a:avLst/>
          </a:prstGeom>
          <a:noFill/>
          <a:ln>
            <a:noFill/>
          </a:ln>
        </p:spPr>
      </p:pic>
      <p:sp>
        <p:nvSpPr>
          <p:cNvPr id="724" name="Google Shape;724;p62"/>
          <p:cNvSpPr/>
          <p:nvPr/>
        </p:nvSpPr>
        <p:spPr>
          <a:xfrm>
            <a:off x="8635950" y="515525"/>
            <a:ext cx="507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63"/>
          <p:cNvSpPr/>
          <p:nvPr/>
        </p:nvSpPr>
        <p:spPr>
          <a:xfrm>
            <a:off x="0" y="-3750"/>
            <a:ext cx="33420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63"/>
          <p:cNvSpPr/>
          <p:nvPr/>
        </p:nvSpPr>
        <p:spPr>
          <a:xfrm rot="5400000">
            <a:off x="3140775"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3"/>
          <p:cNvSpPr txBox="1"/>
          <p:nvPr/>
        </p:nvSpPr>
        <p:spPr>
          <a:xfrm>
            <a:off x="0" y="-3750"/>
            <a:ext cx="3423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FRAMEWORK</a:t>
            </a:r>
            <a:endParaRPr b="1" i="1" sz="4000">
              <a:solidFill>
                <a:srgbClr val="FFFFFF"/>
              </a:solidFill>
              <a:latin typeface="Proxima Nova"/>
              <a:ea typeface="Proxima Nova"/>
              <a:cs typeface="Proxima Nova"/>
              <a:sym typeface="Proxima Nova"/>
            </a:endParaRPr>
          </a:p>
        </p:txBody>
      </p:sp>
      <p:sp>
        <p:nvSpPr>
          <p:cNvPr id="733" name="Google Shape;733;p63"/>
          <p:cNvSpPr txBox="1"/>
          <p:nvPr/>
        </p:nvSpPr>
        <p:spPr>
          <a:xfrm>
            <a:off x="95700" y="516475"/>
            <a:ext cx="33693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734" name="Google Shape;734;p6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3"/>
          <p:cNvSpPr/>
          <p:nvPr/>
        </p:nvSpPr>
        <p:spPr>
          <a:xfrm rot="-5400000">
            <a:off x="3660675" y="479550"/>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3"/>
          <p:cNvSpPr/>
          <p:nvPr/>
        </p:nvSpPr>
        <p:spPr>
          <a:xfrm>
            <a:off x="3934575" y="403500"/>
            <a:ext cx="510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63"/>
          <p:cNvPicPr preferRelativeResize="0"/>
          <p:nvPr/>
        </p:nvPicPr>
        <p:blipFill>
          <a:blip r:embed="rId3">
            <a:alphaModFix/>
          </a:blip>
          <a:stretch>
            <a:fillRect/>
          </a:stretch>
        </p:blipFill>
        <p:spPr>
          <a:xfrm>
            <a:off x="848925" y="1144757"/>
            <a:ext cx="7250099" cy="3694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64"/>
          <p:cNvSpPr/>
          <p:nvPr/>
        </p:nvSpPr>
        <p:spPr>
          <a:xfrm>
            <a:off x="0" y="-3750"/>
            <a:ext cx="3504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p64"/>
          <p:cNvSpPr/>
          <p:nvPr/>
        </p:nvSpPr>
        <p:spPr>
          <a:xfrm rot="5400000">
            <a:off x="3303375"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4"/>
          <p:cNvSpPr/>
          <p:nvPr/>
        </p:nvSpPr>
        <p:spPr>
          <a:xfrm rot="-5400000">
            <a:off x="3823275" y="591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4"/>
          <p:cNvSpPr/>
          <p:nvPr/>
        </p:nvSpPr>
        <p:spPr>
          <a:xfrm>
            <a:off x="4097175" y="515525"/>
            <a:ext cx="50469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4"/>
          <p:cNvSpPr txBox="1"/>
          <p:nvPr/>
        </p:nvSpPr>
        <p:spPr>
          <a:xfrm>
            <a:off x="0" y="-3750"/>
            <a:ext cx="3423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FRAMEWORK</a:t>
            </a:r>
            <a:endParaRPr b="1" i="1" sz="4000">
              <a:solidFill>
                <a:srgbClr val="FFFFFF"/>
              </a:solidFill>
              <a:latin typeface="Proxima Nova"/>
              <a:ea typeface="Proxima Nova"/>
              <a:cs typeface="Proxima Nova"/>
              <a:sym typeface="Proxima Nova"/>
            </a:endParaRPr>
          </a:p>
        </p:txBody>
      </p:sp>
      <p:sp>
        <p:nvSpPr>
          <p:cNvPr id="748" name="Google Shape;748;p64"/>
          <p:cNvSpPr txBox="1"/>
          <p:nvPr/>
        </p:nvSpPr>
        <p:spPr>
          <a:xfrm>
            <a:off x="95700" y="516475"/>
            <a:ext cx="33693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749" name="Google Shape;749;p6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4"/>
          <p:cNvSpPr txBox="1"/>
          <p:nvPr/>
        </p:nvSpPr>
        <p:spPr>
          <a:xfrm>
            <a:off x="292050" y="1238838"/>
            <a:ext cx="8559900" cy="3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Proxima Nova"/>
                <a:ea typeface="Proxima Nova"/>
                <a:cs typeface="Proxima Nova"/>
                <a:sym typeface="Proxima Nova"/>
              </a:rPr>
              <a:t>Goals</a:t>
            </a:r>
            <a:r>
              <a:rPr lang="en-US" sz="1800">
                <a:solidFill>
                  <a:schemeClr val="dk2"/>
                </a:solidFill>
                <a:latin typeface="Proxima Nova"/>
                <a:ea typeface="Proxima Nova"/>
                <a:cs typeface="Proxima Nova"/>
                <a:sym typeface="Proxima Nova"/>
              </a:rPr>
              <a:t>:</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O</a:t>
            </a:r>
            <a:r>
              <a:rPr lang="en-US" sz="1800">
                <a:solidFill>
                  <a:schemeClr val="dk2"/>
                </a:solidFill>
                <a:latin typeface="Proxima Nova"/>
                <a:ea typeface="Proxima Nova"/>
                <a:cs typeface="Proxima Nova"/>
                <a:sym typeface="Proxima Nova"/>
              </a:rPr>
              <a:t>ptimize response time</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Minimize latency &amp; interference</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US" sz="1800">
                <a:solidFill>
                  <a:schemeClr val="dk2"/>
                </a:solidFill>
                <a:latin typeface="Proxima Nova"/>
                <a:ea typeface="Proxima Nova"/>
                <a:cs typeface="Proxima Nova"/>
                <a:sym typeface="Proxima Nova"/>
              </a:rPr>
              <a:t>Component speeds:</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Position controller/estimator (low)</a:t>
            </a:r>
            <a:endParaRPr sz="1800">
              <a:solidFill>
                <a:schemeClr val="dk2"/>
              </a:solidFill>
              <a:latin typeface="Proxima Nova"/>
              <a:ea typeface="Proxima Nova"/>
              <a:cs typeface="Proxima Nova"/>
              <a:sym typeface="Proxima Nova"/>
            </a:endParaRPr>
          </a:p>
          <a:p>
            <a:pPr indent="-342900" lvl="1" marL="9144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20 Hz</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Attitude controller/estimator (medium)</a:t>
            </a:r>
            <a:endParaRPr sz="1800">
              <a:solidFill>
                <a:schemeClr val="dk2"/>
              </a:solidFill>
              <a:latin typeface="Proxima Nova"/>
              <a:ea typeface="Proxima Nova"/>
              <a:cs typeface="Proxima Nova"/>
              <a:sym typeface="Proxima Nova"/>
            </a:endParaRPr>
          </a:p>
          <a:p>
            <a:pPr indent="-342900" lvl="1" marL="9144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200 Hz</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Motor controllers (high)</a:t>
            </a:r>
            <a:endParaRPr sz="1800">
              <a:solidFill>
                <a:schemeClr val="dk2"/>
              </a:solidFill>
              <a:latin typeface="Proxima Nova"/>
              <a:ea typeface="Proxima Nova"/>
              <a:cs typeface="Proxima Nova"/>
              <a:sym typeface="Proxima Nova"/>
            </a:endParaRPr>
          </a:p>
          <a:p>
            <a:pPr indent="-342900" lvl="1" marL="9144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500 Hz</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6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5"/>
          <p:cNvSpPr txBox="1"/>
          <p:nvPr/>
        </p:nvSpPr>
        <p:spPr>
          <a:xfrm>
            <a:off x="679500" y="1285850"/>
            <a:ext cx="3127200" cy="9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2"/>
                </a:solidFill>
                <a:latin typeface="Proxima Nova"/>
                <a:ea typeface="Proxima Nova"/>
                <a:cs typeface="Proxima Nova"/>
                <a:sym typeface="Proxima Nova"/>
              </a:rPr>
              <a:t>General Strategy:</a:t>
            </a:r>
            <a:endParaRPr>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US">
                <a:solidFill>
                  <a:schemeClr val="dk2"/>
                </a:solidFill>
                <a:latin typeface="Proxima Nova"/>
                <a:ea typeface="Proxima Nova"/>
                <a:cs typeface="Proxima Nova"/>
                <a:sym typeface="Proxima Nova"/>
              </a:rPr>
              <a:t>Remora sends visual input to human control.</a:t>
            </a:r>
            <a:endParaRPr>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US">
                <a:solidFill>
                  <a:schemeClr val="dk2"/>
                </a:solidFill>
                <a:latin typeface="Proxima Nova"/>
                <a:ea typeface="Proxima Nova"/>
                <a:cs typeface="Proxima Nova"/>
                <a:sym typeface="Proxima Nova"/>
              </a:rPr>
              <a:t>Human control sends simple commands to move Megalodon to the vicinity of the object.</a:t>
            </a:r>
            <a:endParaRPr>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US">
                <a:solidFill>
                  <a:schemeClr val="dk2"/>
                </a:solidFill>
                <a:latin typeface="Proxima Nova"/>
                <a:ea typeface="Proxima Nova"/>
                <a:cs typeface="Proxima Nova"/>
                <a:sym typeface="Proxima Nova"/>
              </a:rPr>
              <a:t>A</a:t>
            </a:r>
            <a:r>
              <a:rPr lang="en-US">
                <a:solidFill>
                  <a:schemeClr val="dk2"/>
                </a:solidFill>
                <a:latin typeface="Proxima Nova"/>
                <a:ea typeface="Proxima Nova"/>
                <a:cs typeface="Proxima Nova"/>
                <a:sym typeface="Proxima Nova"/>
              </a:rPr>
              <a:t>utomatic vision optimise Megalodon orientation and command itself to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US">
                <a:solidFill>
                  <a:schemeClr val="dk2"/>
                </a:solidFill>
                <a:latin typeface="Proxima Nova"/>
                <a:ea typeface="Proxima Nova"/>
                <a:cs typeface="Proxima Nova"/>
                <a:sym typeface="Proxima Nova"/>
              </a:rPr>
              <a:t>adjust accordingly.</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2"/>
              </a:solidFill>
              <a:latin typeface="Proxima Nova"/>
              <a:ea typeface="Proxima Nova"/>
              <a:cs typeface="Proxima Nova"/>
              <a:sym typeface="Proxima Nova"/>
            </a:endParaRPr>
          </a:p>
        </p:txBody>
      </p:sp>
      <p:sp>
        <p:nvSpPr>
          <p:cNvPr id="758" name="Google Shape;758;p65"/>
          <p:cNvSpPr/>
          <p:nvPr/>
        </p:nvSpPr>
        <p:spPr>
          <a:xfrm>
            <a:off x="0" y="0"/>
            <a:ext cx="5926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65"/>
          <p:cNvSpPr/>
          <p:nvPr/>
        </p:nvSpPr>
        <p:spPr>
          <a:xfrm rot="5400000">
            <a:off x="57249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5"/>
          <p:cNvSpPr/>
          <p:nvPr/>
        </p:nvSpPr>
        <p:spPr>
          <a:xfrm rot="-5400000">
            <a:off x="62449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5"/>
          <p:cNvSpPr/>
          <p:nvPr/>
        </p:nvSpPr>
        <p:spPr>
          <a:xfrm>
            <a:off x="651880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5"/>
          <p:cNvSpPr txBox="1"/>
          <p:nvPr/>
        </p:nvSpPr>
        <p:spPr>
          <a:xfrm>
            <a:off x="0" y="0"/>
            <a:ext cx="63774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950">
                <a:solidFill>
                  <a:srgbClr val="FFFFFF"/>
                </a:solidFill>
                <a:latin typeface="Proxima Nova"/>
                <a:ea typeface="Proxima Nova"/>
                <a:cs typeface="Proxima Nova"/>
                <a:sym typeface="Proxima Nova"/>
              </a:rPr>
              <a:t>UNDERWATER CONTROL</a:t>
            </a:r>
            <a:endParaRPr b="1" i="1" sz="3950">
              <a:solidFill>
                <a:srgbClr val="FFFFFF"/>
              </a:solidFill>
              <a:latin typeface="Proxima Nova"/>
              <a:ea typeface="Proxima Nova"/>
              <a:cs typeface="Proxima Nova"/>
              <a:sym typeface="Proxima Nova"/>
            </a:endParaRPr>
          </a:p>
        </p:txBody>
      </p:sp>
      <p:sp>
        <p:nvSpPr>
          <p:cNvPr id="763" name="Google Shape;763;p65"/>
          <p:cNvSpPr txBox="1"/>
          <p:nvPr/>
        </p:nvSpPr>
        <p:spPr>
          <a:xfrm>
            <a:off x="95700" y="556675"/>
            <a:ext cx="5485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pic>
        <p:nvPicPr>
          <p:cNvPr id="764" name="Google Shape;764;p65"/>
          <p:cNvPicPr preferRelativeResize="0"/>
          <p:nvPr/>
        </p:nvPicPr>
        <p:blipFill rotWithShape="1">
          <a:blip r:embed="rId3">
            <a:alphaModFix/>
          </a:blip>
          <a:srcRect b="17600" l="0" r="37996" t="0"/>
          <a:stretch/>
        </p:blipFill>
        <p:spPr>
          <a:xfrm>
            <a:off x="3892375" y="1216825"/>
            <a:ext cx="4705051" cy="3191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Executive Summary</a:t>
            </a:r>
            <a:endParaRPr/>
          </a:p>
        </p:txBody>
      </p:sp>
      <p:sp>
        <p:nvSpPr>
          <p:cNvPr id="130" name="Google Shape;130;p21"/>
          <p:cNvSpPr txBox="1"/>
          <p:nvPr>
            <p:ph idx="1" type="body"/>
          </p:nvPr>
        </p:nvSpPr>
        <p:spPr>
          <a:xfrm>
            <a:off x="893550" y="1627925"/>
            <a:ext cx="7356900" cy="226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ECHO Technologies seeks to </a:t>
            </a:r>
            <a:r>
              <a:rPr b="1" lang="en-US" sz="2400">
                <a:latin typeface="Proxima Nova"/>
                <a:ea typeface="Proxima Nova"/>
                <a:cs typeface="Proxima Nova"/>
                <a:sym typeface="Proxima Nova"/>
              </a:rPr>
              <a:t>surpass industry standards</a:t>
            </a:r>
            <a:r>
              <a:rPr lang="en-US" sz="2400">
                <a:latin typeface="Proxima Nova"/>
                <a:ea typeface="Proxima Nova"/>
                <a:cs typeface="Proxima Nova"/>
                <a:sym typeface="Proxima Nova"/>
              </a:rPr>
              <a:t> and </a:t>
            </a:r>
            <a:r>
              <a:rPr b="1" lang="en-US" sz="2400">
                <a:latin typeface="Proxima Nova"/>
                <a:ea typeface="Proxima Nova"/>
                <a:cs typeface="Proxima Nova"/>
                <a:sym typeface="Proxima Nova"/>
              </a:rPr>
              <a:t>achieve excellence </a:t>
            </a:r>
            <a:r>
              <a:rPr lang="en-US" sz="2400">
                <a:latin typeface="Proxima Nova"/>
                <a:ea typeface="Proxima Nova"/>
                <a:cs typeface="Proxima Nova"/>
                <a:sym typeface="Proxima Nova"/>
              </a:rPr>
              <a:t>as an engineering business by </a:t>
            </a:r>
            <a:r>
              <a:rPr b="1" lang="en-US" sz="2400">
                <a:latin typeface="Proxima Nova"/>
                <a:ea typeface="Proxima Nova"/>
                <a:cs typeface="Proxima Nova"/>
                <a:sym typeface="Proxima Nova"/>
              </a:rPr>
              <a:t>promoting student-led discovery</a:t>
            </a:r>
            <a:r>
              <a:rPr lang="en-US" sz="2400">
                <a:latin typeface="Proxima Nova"/>
                <a:ea typeface="Proxima Nova"/>
                <a:cs typeface="Proxima Nova"/>
                <a:sym typeface="Proxima Nova"/>
              </a:rPr>
              <a:t> in the development of technical solutions, education of communities, and the growth of individual persons. </a:t>
            </a:r>
            <a:endParaRPr sz="2400">
              <a:latin typeface="Proxima Nova"/>
              <a:ea typeface="Proxima Nova"/>
              <a:cs typeface="Proxima Nova"/>
              <a:sym typeface="Proxima Nova"/>
            </a:endParaRPr>
          </a:p>
        </p:txBody>
      </p:sp>
      <p:sp>
        <p:nvSpPr>
          <p:cNvPr id="131" name="Google Shape;131;p21"/>
          <p:cNvSpPr/>
          <p:nvPr/>
        </p:nvSpPr>
        <p:spPr>
          <a:xfrm>
            <a:off x="0" y="0"/>
            <a:ext cx="52344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21"/>
          <p:cNvSpPr/>
          <p:nvPr/>
        </p:nvSpPr>
        <p:spPr>
          <a:xfrm rot="5400000">
            <a:off x="50331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rot="-5400000">
            <a:off x="55232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5797150" y="556525"/>
            <a:ext cx="35754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nvSpPr>
        <p:spPr>
          <a:xfrm>
            <a:off x="0" y="0"/>
            <a:ext cx="5455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MISSION</a:t>
            </a:r>
            <a:r>
              <a:rPr b="1" i="1" lang="en-US" sz="4000">
                <a:solidFill>
                  <a:srgbClr val="FFFFFF"/>
                </a:solidFill>
                <a:latin typeface="Proxima Nova"/>
                <a:ea typeface="Proxima Nova"/>
                <a:cs typeface="Proxima Nova"/>
                <a:sym typeface="Proxima Nova"/>
              </a:rPr>
              <a:t> STATEMENT</a:t>
            </a:r>
            <a:endParaRPr b="1" i="1" sz="4000">
              <a:solidFill>
                <a:srgbClr val="FFFFFF"/>
              </a:solidFill>
              <a:latin typeface="Proxima Nova"/>
              <a:ea typeface="Proxima Nova"/>
              <a:cs typeface="Proxima Nova"/>
              <a:sym typeface="Proxima Nova"/>
            </a:endParaRPr>
          </a:p>
        </p:txBody>
      </p:sp>
      <p:sp>
        <p:nvSpPr>
          <p:cNvPr id="137" name="Google Shape;137;p2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66"/>
          <p:cNvSpPr/>
          <p:nvPr/>
        </p:nvSpPr>
        <p:spPr>
          <a:xfrm>
            <a:off x="0" y="0"/>
            <a:ext cx="50649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66"/>
          <p:cNvSpPr/>
          <p:nvPr/>
        </p:nvSpPr>
        <p:spPr>
          <a:xfrm rot="5400000">
            <a:off x="48636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6"/>
          <p:cNvSpPr/>
          <p:nvPr/>
        </p:nvSpPr>
        <p:spPr>
          <a:xfrm rot="-5400000">
            <a:off x="53835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6"/>
          <p:cNvSpPr/>
          <p:nvPr/>
        </p:nvSpPr>
        <p:spPr>
          <a:xfrm>
            <a:off x="5657400" y="556525"/>
            <a:ext cx="3486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6"/>
          <p:cNvSpPr txBox="1"/>
          <p:nvPr/>
        </p:nvSpPr>
        <p:spPr>
          <a:xfrm>
            <a:off x="0" y="0"/>
            <a:ext cx="5130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IMAGE PROCESSING</a:t>
            </a:r>
            <a:endParaRPr b="1" i="1" sz="4000">
              <a:solidFill>
                <a:srgbClr val="FFFFFF"/>
              </a:solidFill>
              <a:latin typeface="Proxima Nova"/>
              <a:ea typeface="Proxima Nova"/>
              <a:cs typeface="Proxima Nova"/>
              <a:sym typeface="Proxima Nova"/>
            </a:endParaRPr>
          </a:p>
        </p:txBody>
      </p:sp>
      <p:sp>
        <p:nvSpPr>
          <p:cNvPr id="775" name="Google Shape;775;p66"/>
          <p:cNvSpPr txBox="1"/>
          <p:nvPr/>
        </p:nvSpPr>
        <p:spPr>
          <a:xfrm>
            <a:off x="95700" y="556675"/>
            <a:ext cx="49974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776" name="Google Shape;776;p6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66"/>
          <p:cNvPicPr preferRelativeResize="0"/>
          <p:nvPr/>
        </p:nvPicPr>
        <p:blipFill rotWithShape="1">
          <a:blip r:embed="rId3">
            <a:alphaModFix/>
          </a:blip>
          <a:srcRect b="6349" l="0" r="37425" t="5334"/>
          <a:stretch/>
        </p:blipFill>
        <p:spPr>
          <a:xfrm>
            <a:off x="1832850" y="1063763"/>
            <a:ext cx="4545725" cy="3859875"/>
          </a:xfrm>
          <a:prstGeom prst="rect">
            <a:avLst/>
          </a:prstGeom>
          <a:noFill/>
          <a:ln>
            <a:noFill/>
          </a:ln>
        </p:spPr>
      </p:pic>
      <p:pic>
        <p:nvPicPr>
          <p:cNvPr id="778" name="Google Shape;778;p66"/>
          <p:cNvPicPr preferRelativeResize="0"/>
          <p:nvPr/>
        </p:nvPicPr>
        <p:blipFill rotWithShape="1">
          <a:blip r:embed="rId3">
            <a:alphaModFix/>
          </a:blip>
          <a:srcRect b="77338" l="32139" r="65134" t="19174"/>
          <a:stretch/>
        </p:blipFill>
        <p:spPr>
          <a:xfrm>
            <a:off x="5186150" y="3324300"/>
            <a:ext cx="198000" cy="152401"/>
          </a:xfrm>
          <a:prstGeom prst="rect">
            <a:avLst/>
          </a:prstGeom>
          <a:noFill/>
          <a:ln>
            <a:noFill/>
          </a:ln>
        </p:spPr>
      </p:pic>
      <p:cxnSp>
        <p:nvCxnSpPr>
          <p:cNvPr id="779" name="Google Shape;779;p66"/>
          <p:cNvCxnSpPr/>
          <p:nvPr/>
        </p:nvCxnSpPr>
        <p:spPr>
          <a:xfrm>
            <a:off x="5373400" y="3195100"/>
            <a:ext cx="5400" cy="4170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67"/>
          <p:cNvSpPr/>
          <p:nvPr/>
        </p:nvSpPr>
        <p:spPr>
          <a:xfrm>
            <a:off x="0" y="0"/>
            <a:ext cx="50649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 name="Google Shape;785;p67"/>
          <p:cNvSpPr/>
          <p:nvPr/>
        </p:nvSpPr>
        <p:spPr>
          <a:xfrm rot="5400000">
            <a:off x="48636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7"/>
          <p:cNvSpPr/>
          <p:nvPr/>
        </p:nvSpPr>
        <p:spPr>
          <a:xfrm rot="-5400000">
            <a:off x="53835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7"/>
          <p:cNvSpPr/>
          <p:nvPr/>
        </p:nvSpPr>
        <p:spPr>
          <a:xfrm>
            <a:off x="5657400" y="556525"/>
            <a:ext cx="3486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7"/>
          <p:cNvSpPr txBox="1"/>
          <p:nvPr/>
        </p:nvSpPr>
        <p:spPr>
          <a:xfrm>
            <a:off x="0" y="0"/>
            <a:ext cx="5130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CAMERA SELECTION</a:t>
            </a:r>
            <a:endParaRPr b="1" i="1" sz="4000">
              <a:solidFill>
                <a:srgbClr val="FFFFFF"/>
              </a:solidFill>
              <a:latin typeface="Proxima Nova"/>
              <a:ea typeface="Proxima Nova"/>
              <a:cs typeface="Proxima Nova"/>
              <a:sym typeface="Proxima Nova"/>
            </a:endParaRPr>
          </a:p>
        </p:txBody>
      </p:sp>
      <p:sp>
        <p:nvSpPr>
          <p:cNvPr id="790" name="Google Shape;790;p67"/>
          <p:cNvSpPr txBox="1"/>
          <p:nvPr/>
        </p:nvSpPr>
        <p:spPr>
          <a:xfrm>
            <a:off x="95700" y="556675"/>
            <a:ext cx="49974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791" name="Google Shape;791;p6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2" name="Google Shape;792;p67"/>
          <p:cNvPicPr preferRelativeResize="0"/>
          <p:nvPr/>
        </p:nvPicPr>
        <p:blipFill>
          <a:blip r:embed="rId3">
            <a:alphaModFix/>
          </a:blip>
          <a:stretch>
            <a:fillRect/>
          </a:stretch>
        </p:blipFill>
        <p:spPr>
          <a:xfrm>
            <a:off x="5419177" y="1443750"/>
            <a:ext cx="2729925" cy="2677875"/>
          </a:xfrm>
          <a:prstGeom prst="rect">
            <a:avLst/>
          </a:prstGeom>
          <a:noFill/>
          <a:ln>
            <a:noFill/>
          </a:ln>
        </p:spPr>
      </p:pic>
      <p:sp>
        <p:nvSpPr>
          <p:cNvPr id="793" name="Google Shape;793;p67"/>
          <p:cNvSpPr txBox="1"/>
          <p:nvPr/>
        </p:nvSpPr>
        <p:spPr>
          <a:xfrm>
            <a:off x="552600" y="1598850"/>
            <a:ext cx="4906800" cy="17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venir"/>
              <a:buChar char="●"/>
            </a:pPr>
            <a:r>
              <a:rPr lang="en-US" sz="1800">
                <a:latin typeface="Avenir"/>
                <a:ea typeface="Avenir"/>
                <a:cs typeface="Avenir"/>
                <a:sym typeface="Avenir"/>
              </a:rPr>
              <a:t>USB 2.0 (compatible with Raspberry Pi 3 Model B)</a:t>
            </a:r>
            <a:endParaRPr sz="1800">
              <a:latin typeface="Avenir"/>
              <a:ea typeface="Avenir"/>
              <a:cs typeface="Avenir"/>
              <a:sym typeface="Avenir"/>
            </a:endParaRPr>
          </a:p>
          <a:p>
            <a:pPr indent="0" lvl="0" marL="457200" rtl="0" algn="l">
              <a:spcBef>
                <a:spcPts val="0"/>
              </a:spcBef>
              <a:spcAft>
                <a:spcPts val="0"/>
              </a:spcAft>
              <a:buNone/>
            </a:pPr>
            <a:r>
              <a:t/>
            </a:r>
            <a:endParaRPr sz="1800">
              <a:latin typeface="Avenir"/>
              <a:ea typeface="Avenir"/>
              <a:cs typeface="Avenir"/>
              <a:sym typeface="Avenir"/>
            </a:endParaRPr>
          </a:p>
          <a:p>
            <a:pPr indent="-342900" lvl="0" marL="457200" rtl="0" algn="l">
              <a:spcBef>
                <a:spcPts val="0"/>
              </a:spcBef>
              <a:spcAft>
                <a:spcPts val="0"/>
              </a:spcAft>
              <a:buSzPts val="1800"/>
              <a:buFont typeface="Avenir"/>
              <a:buChar char="●"/>
            </a:pPr>
            <a:r>
              <a:rPr lang="en-US" sz="1800">
                <a:solidFill>
                  <a:srgbClr val="333333"/>
                </a:solidFill>
                <a:highlight>
                  <a:srgbClr val="FFFFFF"/>
                </a:highlight>
                <a:latin typeface="Avenir"/>
                <a:ea typeface="Avenir"/>
                <a:cs typeface="Avenir"/>
                <a:sym typeface="Avenir"/>
              </a:rPr>
              <a:t>3.9 x 1.6 x 1.2 (in.) and 0.8 oz</a:t>
            </a:r>
            <a:endParaRPr sz="1800">
              <a:solidFill>
                <a:srgbClr val="333333"/>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rgbClr val="333333"/>
              </a:solidFill>
              <a:highlight>
                <a:srgbClr val="FFFFFF"/>
              </a:highlight>
              <a:latin typeface="Avenir"/>
              <a:ea typeface="Avenir"/>
              <a:cs typeface="Avenir"/>
              <a:sym typeface="Avenir"/>
            </a:endParaRPr>
          </a:p>
          <a:p>
            <a:pPr indent="-342900" lvl="0" marL="457200" rtl="0" algn="l">
              <a:spcBef>
                <a:spcPts val="0"/>
              </a:spcBef>
              <a:spcAft>
                <a:spcPts val="0"/>
              </a:spcAft>
              <a:buClr>
                <a:srgbClr val="333333"/>
              </a:buClr>
              <a:buSzPts val="1800"/>
              <a:buFont typeface="Avenir"/>
              <a:buChar char="●"/>
            </a:pPr>
            <a:r>
              <a:rPr lang="en-US" sz="1800">
                <a:solidFill>
                  <a:srgbClr val="333333"/>
                </a:solidFill>
                <a:highlight>
                  <a:srgbClr val="FFFFFF"/>
                </a:highlight>
                <a:latin typeface="Avenir"/>
                <a:ea typeface="Avenir"/>
                <a:cs typeface="Avenir"/>
                <a:sym typeface="Avenir"/>
              </a:rPr>
              <a:t>640 x 480 resolution</a:t>
            </a:r>
            <a:endParaRPr sz="1800">
              <a:solidFill>
                <a:srgbClr val="333333"/>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rgbClr val="333333"/>
              </a:solidFill>
              <a:highlight>
                <a:srgbClr val="FFFFFF"/>
              </a:highlight>
              <a:latin typeface="Avenir"/>
              <a:ea typeface="Avenir"/>
              <a:cs typeface="Avenir"/>
              <a:sym typeface="Avenir"/>
            </a:endParaRPr>
          </a:p>
          <a:p>
            <a:pPr indent="-342900" lvl="0" marL="457200" rtl="0" algn="l">
              <a:spcBef>
                <a:spcPts val="0"/>
              </a:spcBef>
              <a:spcAft>
                <a:spcPts val="0"/>
              </a:spcAft>
              <a:buClr>
                <a:srgbClr val="333333"/>
              </a:buClr>
              <a:buSzPts val="1800"/>
              <a:buFont typeface="Avenir"/>
              <a:buChar char="●"/>
            </a:pPr>
            <a:r>
              <a:rPr lang="en-US" sz="1800">
                <a:solidFill>
                  <a:srgbClr val="333333"/>
                </a:solidFill>
                <a:highlight>
                  <a:srgbClr val="FFFFFF"/>
                </a:highlight>
                <a:latin typeface="Avenir"/>
                <a:ea typeface="Avenir"/>
                <a:cs typeface="Avenir"/>
                <a:sym typeface="Avenir"/>
              </a:rPr>
              <a:t>Adjustable focus, moderate framerate (~20 fps)</a:t>
            </a:r>
            <a:endParaRPr sz="1800">
              <a:solidFill>
                <a:srgbClr val="333333"/>
              </a:solidFill>
              <a:highlight>
                <a:srgbClr val="FFFFFF"/>
              </a:highlight>
              <a:latin typeface="Avenir"/>
              <a:ea typeface="Avenir"/>
              <a:cs typeface="Avenir"/>
              <a:sym typeface="Avenir"/>
            </a:endParaRPr>
          </a:p>
          <a:p>
            <a:pPr indent="0" lvl="0" marL="0" rtl="0" algn="l">
              <a:spcBef>
                <a:spcPts val="0"/>
              </a:spcBef>
              <a:spcAft>
                <a:spcPts val="0"/>
              </a:spcAft>
              <a:buNone/>
            </a:pPr>
            <a:r>
              <a:t/>
            </a:r>
            <a:endParaRPr sz="1800">
              <a:solidFill>
                <a:srgbClr val="333333"/>
              </a:solidFill>
              <a:highlight>
                <a:srgbClr val="FFFFFF"/>
              </a:highlight>
              <a:latin typeface="Avenir"/>
              <a:ea typeface="Avenir"/>
              <a:cs typeface="Avenir"/>
              <a:sym typeface="Aveni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68"/>
          <p:cNvSpPr/>
          <p:nvPr/>
        </p:nvSpPr>
        <p:spPr>
          <a:xfrm>
            <a:off x="0" y="0"/>
            <a:ext cx="50649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68"/>
          <p:cNvSpPr/>
          <p:nvPr/>
        </p:nvSpPr>
        <p:spPr>
          <a:xfrm rot="5400000">
            <a:off x="48636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8"/>
          <p:cNvSpPr/>
          <p:nvPr/>
        </p:nvSpPr>
        <p:spPr>
          <a:xfrm rot="-5400000">
            <a:off x="53835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8"/>
          <p:cNvSpPr/>
          <p:nvPr/>
        </p:nvSpPr>
        <p:spPr>
          <a:xfrm>
            <a:off x="5657400" y="556525"/>
            <a:ext cx="3486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8"/>
          <p:cNvSpPr txBox="1"/>
          <p:nvPr/>
        </p:nvSpPr>
        <p:spPr>
          <a:xfrm>
            <a:off x="0" y="0"/>
            <a:ext cx="5130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400">
                <a:solidFill>
                  <a:srgbClr val="FFFFFF"/>
                </a:solidFill>
                <a:latin typeface="Proxima Nova"/>
                <a:ea typeface="Proxima Nova"/>
                <a:cs typeface="Proxima Nova"/>
                <a:sym typeface="Proxima Nova"/>
              </a:rPr>
              <a:t>UNDERWATER MOTION</a:t>
            </a:r>
            <a:endParaRPr b="1" i="1" sz="3400">
              <a:solidFill>
                <a:srgbClr val="FFFFFF"/>
              </a:solidFill>
              <a:latin typeface="Proxima Nova"/>
              <a:ea typeface="Proxima Nova"/>
              <a:cs typeface="Proxima Nova"/>
              <a:sym typeface="Proxima Nova"/>
            </a:endParaRPr>
          </a:p>
        </p:txBody>
      </p:sp>
      <p:sp>
        <p:nvSpPr>
          <p:cNvPr id="804" name="Google Shape;804;p68"/>
          <p:cNvSpPr txBox="1"/>
          <p:nvPr/>
        </p:nvSpPr>
        <p:spPr>
          <a:xfrm>
            <a:off x="95700" y="556675"/>
            <a:ext cx="49974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805" name="Google Shape;805;p6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6" name="Google Shape;806;p68"/>
          <p:cNvPicPr preferRelativeResize="0"/>
          <p:nvPr/>
        </p:nvPicPr>
        <p:blipFill rotWithShape="1">
          <a:blip r:embed="rId4">
            <a:alphaModFix/>
          </a:blip>
          <a:srcRect b="6247" l="48574" r="3512" t="39986"/>
          <a:stretch/>
        </p:blipFill>
        <p:spPr>
          <a:xfrm>
            <a:off x="1839250" y="1310100"/>
            <a:ext cx="5218351" cy="3128099"/>
          </a:xfrm>
          <a:prstGeom prst="rect">
            <a:avLst/>
          </a:prstGeom>
          <a:noFill/>
          <a:ln>
            <a:noFill/>
          </a:ln>
        </p:spPr>
      </p:pic>
      <p:sp>
        <p:nvSpPr>
          <p:cNvPr id="807" name="Google Shape;807;p68"/>
          <p:cNvSpPr/>
          <p:nvPr/>
        </p:nvSpPr>
        <p:spPr>
          <a:xfrm>
            <a:off x="1693900" y="2868475"/>
            <a:ext cx="1310700" cy="1360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9"/>
          <p:cNvSpPr/>
          <p:nvPr/>
        </p:nvSpPr>
        <p:spPr>
          <a:xfrm>
            <a:off x="0" y="0"/>
            <a:ext cx="5926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3" name="Google Shape;813;p69"/>
          <p:cNvSpPr/>
          <p:nvPr/>
        </p:nvSpPr>
        <p:spPr>
          <a:xfrm rot="5400000">
            <a:off x="57249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9"/>
          <p:cNvSpPr/>
          <p:nvPr/>
        </p:nvSpPr>
        <p:spPr>
          <a:xfrm rot="-5400000">
            <a:off x="62449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9"/>
          <p:cNvSpPr/>
          <p:nvPr/>
        </p:nvSpPr>
        <p:spPr>
          <a:xfrm>
            <a:off x="651880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9"/>
          <p:cNvSpPr txBox="1"/>
          <p:nvPr/>
        </p:nvSpPr>
        <p:spPr>
          <a:xfrm>
            <a:off x="0" y="0"/>
            <a:ext cx="63774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950">
                <a:solidFill>
                  <a:srgbClr val="FFFFFF"/>
                </a:solidFill>
                <a:latin typeface="Proxima Nova"/>
                <a:ea typeface="Proxima Nova"/>
                <a:cs typeface="Proxima Nova"/>
                <a:sym typeface="Proxima Nova"/>
              </a:rPr>
              <a:t>UNDERWATER CONTROL</a:t>
            </a:r>
            <a:endParaRPr b="1" i="1" sz="3950">
              <a:solidFill>
                <a:srgbClr val="FFFFFF"/>
              </a:solidFill>
              <a:latin typeface="Proxima Nova"/>
              <a:ea typeface="Proxima Nova"/>
              <a:cs typeface="Proxima Nova"/>
              <a:sym typeface="Proxima Nova"/>
            </a:endParaRPr>
          </a:p>
        </p:txBody>
      </p:sp>
      <p:sp>
        <p:nvSpPr>
          <p:cNvPr id="818" name="Google Shape;818;p69"/>
          <p:cNvSpPr txBox="1"/>
          <p:nvPr/>
        </p:nvSpPr>
        <p:spPr>
          <a:xfrm>
            <a:off x="95700" y="556675"/>
            <a:ext cx="5485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819" name="Google Shape;819;p6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9"/>
          <p:cNvSpPr txBox="1"/>
          <p:nvPr/>
        </p:nvSpPr>
        <p:spPr>
          <a:xfrm>
            <a:off x="880425" y="1436475"/>
            <a:ext cx="19740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9"/>
          <p:cNvSpPr txBox="1"/>
          <p:nvPr/>
        </p:nvSpPr>
        <p:spPr>
          <a:xfrm>
            <a:off x="358100" y="1230975"/>
            <a:ext cx="6884400" cy="22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Proxima Nova"/>
                <a:ea typeface="Proxima Nova"/>
                <a:cs typeface="Proxima Nova"/>
                <a:sym typeface="Proxima Nova"/>
              </a:rPr>
              <a:t>Attitude Control</a:t>
            </a:r>
            <a:endParaRPr b="1"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A PID Controller will be used to maintain the speed and direction of the motors which will maintain the Megalodon’s underwater angle and motion. </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70"/>
          <p:cNvSpPr/>
          <p:nvPr/>
        </p:nvSpPr>
        <p:spPr>
          <a:xfrm>
            <a:off x="0" y="0"/>
            <a:ext cx="3484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7" name="Google Shape;827;p70"/>
          <p:cNvSpPr/>
          <p:nvPr/>
        </p:nvSpPr>
        <p:spPr>
          <a:xfrm rot="5400000">
            <a:off x="3283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0"/>
          <p:cNvSpPr/>
          <p:nvPr/>
        </p:nvSpPr>
        <p:spPr>
          <a:xfrm rot="-5400000">
            <a:off x="3803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a:off x="4077300" y="556525"/>
            <a:ext cx="5066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0"/>
          <p:cNvSpPr txBox="1"/>
          <p:nvPr/>
        </p:nvSpPr>
        <p:spPr>
          <a:xfrm>
            <a:off x="-28700" y="0"/>
            <a:ext cx="38808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950">
                <a:solidFill>
                  <a:srgbClr val="FFFFFF"/>
                </a:solidFill>
                <a:latin typeface="Proxima Nova"/>
                <a:ea typeface="Proxima Nova"/>
                <a:cs typeface="Proxima Nova"/>
                <a:sym typeface="Proxima Nova"/>
              </a:rPr>
              <a:t>PID CONTROL</a:t>
            </a:r>
            <a:endParaRPr b="1" i="1" sz="3950">
              <a:solidFill>
                <a:srgbClr val="FFFFFF"/>
              </a:solidFill>
              <a:latin typeface="Proxima Nova"/>
              <a:ea typeface="Proxima Nova"/>
              <a:cs typeface="Proxima Nova"/>
              <a:sym typeface="Proxima Nova"/>
            </a:endParaRPr>
          </a:p>
        </p:txBody>
      </p:sp>
      <p:sp>
        <p:nvSpPr>
          <p:cNvPr id="832" name="Google Shape;832;p70"/>
          <p:cNvSpPr txBox="1"/>
          <p:nvPr/>
        </p:nvSpPr>
        <p:spPr>
          <a:xfrm>
            <a:off x="95700" y="556675"/>
            <a:ext cx="33123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833" name="Google Shape;833;p7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0"/>
          <p:cNvSpPr txBox="1"/>
          <p:nvPr/>
        </p:nvSpPr>
        <p:spPr>
          <a:xfrm>
            <a:off x="880425" y="1436475"/>
            <a:ext cx="19740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0"/>
          <p:cNvSpPr txBox="1"/>
          <p:nvPr/>
        </p:nvSpPr>
        <p:spPr>
          <a:xfrm>
            <a:off x="1028700" y="1185850"/>
            <a:ext cx="7233300" cy="13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Proxima Nova"/>
                <a:ea typeface="Proxima Nova"/>
                <a:cs typeface="Proxima Nova"/>
                <a:sym typeface="Proxima Nova"/>
              </a:rPr>
              <a:t>Output = Proportional + Integral + Derivative</a:t>
            </a:r>
            <a:br>
              <a:rPr lang="en-US">
                <a:solidFill>
                  <a:schemeClr val="dk2"/>
                </a:solidFill>
                <a:latin typeface="Proxima Nova"/>
                <a:ea typeface="Proxima Nova"/>
                <a:cs typeface="Proxima Nova"/>
                <a:sym typeface="Proxima Nova"/>
              </a:rPr>
            </a:b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36" name="Google Shape;836;p70"/>
          <p:cNvSpPr txBox="1"/>
          <p:nvPr/>
        </p:nvSpPr>
        <p:spPr>
          <a:xfrm>
            <a:off x="1028700" y="2619025"/>
            <a:ext cx="7544100" cy="173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2"/>
                </a:solidFill>
                <a:latin typeface="Proxima Nova"/>
                <a:ea typeface="Proxima Nova"/>
                <a:cs typeface="Proxima Nova"/>
                <a:sym typeface="Proxima Nova"/>
              </a:rPr>
              <a:t>Proportional </a:t>
            </a:r>
            <a:r>
              <a:rPr lang="en-US">
                <a:solidFill>
                  <a:schemeClr val="dk2"/>
                </a:solidFill>
                <a:highlight>
                  <a:srgbClr val="FFFFFF"/>
                </a:highlight>
                <a:latin typeface="Proxima Nova"/>
                <a:ea typeface="Proxima Nova"/>
                <a:cs typeface="Proxima Nova"/>
                <a:sym typeface="Proxima Nova"/>
              </a:rPr>
              <a:t> →</a:t>
            </a:r>
            <a:r>
              <a:rPr lang="en-US">
                <a:solidFill>
                  <a:schemeClr val="dk2"/>
                </a:solidFill>
                <a:latin typeface="Proxima Nova"/>
                <a:ea typeface="Proxima Nova"/>
                <a:cs typeface="Proxima Nova"/>
                <a:sym typeface="Proxima Nova"/>
              </a:rPr>
              <a:t> takes error </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US">
                <a:solidFill>
                  <a:schemeClr val="dk2"/>
                </a:solidFill>
                <a:latin typeface="Proxima Nova"/>
                <a:ea typeface="Proxima Nova"/>
                <a:cs typeface="Proxima Nova"/>
                <a:sym typeface="Proxima Nova"/>
              </a:rPr>
              <a:t>Integral </a:t>
            </a:r>
            <a:r>
              <a:rPr lang="en-US">
                <a:solidFill>
                  <a:schemeClr val="dk2"/>
                </a:solidFill>
                <a:highlight>
                  <a:srgbClr val="FFFFFF"/>
                </a:highlight>
                <a:latin typeface="Proxima Nova"/>
                <a:ea typeface="Proxima Nova"/>
                <a:cs typeface="Proxima Nova"/>
                <a:sym typeface="Proxima Nova"/>
              </a:rPr>
              <a:t> →</a:t>
            </a:r>
            <a:r>
              <a:rPr lang="en-US">
                <a:solidFill>
                  <a:schemeClr val="dk2"/>
                </a:solidFill>
                <a:latin typeface="Proxima Nova"/>
                <a:ea typeface="Proxima Nova"/>
                <a:cs typeface="Proxima Nova"/>
                <a:sym typeface="Proxima Nova"/>
              </a:rPr>
              <a:t> takes sum of error over time</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US">
                <a:solidFill>
                  <a:schemeClr val="dk2"/>
                </a:solidFill>
                <a:latin typeface="Proxima Nova"/>
                <a:ea typeface="Proxima Nova"/>
                <a:cs typeface="Proxima Nova"/>
                <a:sym typeface="Proxima Nova"/>
              </a:rPr>
              <a:t>Derivative </a:t>
            </a:r>
            <a:r>
              <a:rPr lang="en-US">
                <a:solidFill>
                  <a:schemeClr val="dk2"/>
                </a:solidFill>
                <a:highlight>
                  <a:srgbClr val="FFFFFF"/>
                </a:highlight>
                <a:latin typeface="Proxima Nova"/>
                <a:ea typeface="Proxima Nova"/>
                <a:cs typeface="Proxima Nova"/>
                <a:sym typeface="Proxima Nova"/>
              </a:rPr>
              <a:t> → </a:t>
            </a:r>
            <a:r>
              <a:rPr lang="en-US">
                <a:solidFill>
                  <a:schemeClr val="dk2"/>
                </a:solidFill>
                <a:latin typeface="Proxima Nova"/>
                <a:ea typeface="Proxima Nova"/>
                <a:cs typeface="Proxima Nova"/>
                <a:sym typeface="Proxima Nova"/>
              </a:rPr>
              <a:t>takes rate of (how fast / how slowly) change in error over time</a:t>
            </a:r>
            <a:br>
              <a:rPr lang="en-US">
                <a:solidFill>
                  <a:schemeClr val="dk2"/>
                </a:solidFill>
                <a:latin typeface="Proxima Nova"/>
                <a:ea typeface="Proxima Nova"/>
                <a:cs typeface="Proxima Nova"/>
                <a:sym typeface="Proxima Nova"/>
              </a:rPr>
            </a:br>
            <a:br>
              <a:rPr lang="en-US">
                <a:solidFill>
                  <a:schemeClr val="dk2"/>
                </a:solidFill>
                <a:latin typeface="Proxima Nova"/>
                <a:ea typeface="Proxima Nova"/>
                <a:cs typeface="Proxima Nova"/>
                <a:sym typeface="Proxima Nova"/>
              </a:rPr>
            </a:br>
            <a:r>
              <a:rPr lang="en-US">
                <a:solidFill>
                  <a:schemeClr val="dk2"/>
                </a:solidFill>
                <a:latin typeface="Proxima Nova"/>
                <a:ea typeface="Proxima Nova"/>
                <a:cs typeface="Proxima Nova"/>
                <a:sym typeface="Proxima Nova"/>
              </a:rPr>
              <a:t>Proportional </a:t>
            </a:r>
            <a:r>
              <a:rPr lang="en-US">
                <a:solidFill>
                  <a:schemeClr val="dk2"/>
                </a:solidFill>
                <a:highlight>
                  <a:srgbClr val="FFFFFF"/>
                </a:highlight>
                <a:latin typeface="Proxima Nova"/>
                <a:ea typeface="Proxima Nova"/>
                <a:cs typeface="Proxima Nova"/>
                <a:sym typeface="Proxima Nova"/>
              </a:rPr>
              <a:t> →</a:t>
            </a:r>
            <a:r>
              <a:rPr lang="en-US">
                <a:solidFill>
                  <a:schemeClr val="dk2"/>
                </a:solidFill>
                <a:latin typeface="Proxima Nova"/>
                <a:ea typeface="Proxima Nova"/>
                <a:cs typeface="Proxima Nova"/>
                <a:sym typeface="Proxima Nova"/>
              </a:rPr>
              <a:t> this value is needed to gauge necessary input for reaching certain output</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US">
                <a:solidFill>
                  <a:schemeClr val="dk2"/>
                </a:solidFill>
                <a:latin typeface="Proxima Nova"/>
                <a:ea typeface="Proxima Nova"/>
                <a:cs typeface="Proxima Nova"/>
                <a:sym typeface="Proxima Nova"/>
              </a:rPr>
              <a:t>Integral </a:t>
            </a:r>
            <a:r>
              <a:rPr lang="en-US">
                <a:solidFill>
                  <a:schemeClr val="dk2"/>
                </a:solidFill>
                <a:highlight>
                  <a:srgbClr val="FFFFFF"/>
                </a:highlight>
                <a:latin typeface="Proxima Nova"/>
                <a:ea typeface="Proxima Nova"/>
                <a:cs typeface="Proxima Nova"/>
                <a:sym typeface="Proxima Nova"/>
              </a:rPr>
              <a:t> → </a:t>
            </a:r>
            <a:r>
              <a:rPr lang="en-US">
                <a:solidFill>
                  <a:schemeClr val="dk2"/>
                </a:solidFill>
                <a:latin typeface="Proxima Nova"/>
                <a:ea typeface="Proxima Nova"/>
                <a:cs typeface="Proxima Nova"/>
                <a:sym typeface="Proxima Nova"/>
              </a:rPr>
              <a:t>speeds up the process of reaching output relative to how much error is left </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US">
                <a:solidFill>
                  <a:schemeClr val="dk2"/>
                </a:solidFill>
                <a:latin typeface="Proxima Nova"/>
                <a:ea typeface="Proxima Nova"/>
                <a:cs typeface="Proxima Nova"/>
                <a:sym typeface="Proxima Nova"/>
              </a:rPr>
              <a:t>Derivative </a:t>
            </a:r>
            <a:r>
              <a:rPr lang="en-US">
                <a:solidFill>
                  <a:schemeClr val="dk2"/>
                </a:solidFill>
                <a:highlight>
                  <a:srgbClr val="FFFFFF"/>
                </a:highlight>
                <a:latin typeface="Proxima Nova"/>
                <a:ea typeface="Proxima Nova"/>
                <a:cs typeface="Proxima Nova"/>
                <a:sym typeface="Proxima Nova"/>
              </a:rPr>
              <a:t> →</a:t>
            </a:r>
            <a:r>
              <a:rPr lang="en-US">
                <a:solidFill>
                  <a:schemeClr val="dk2"/>
                </a:solidFill>
                <a:latin typeface="Proxima Nova"/>
                <a:ea typeface="Proxima Nova"/>
                <a:cs typeface="Proxima Nova"/>
                <a:sym typeface="Proxima Nova"/>
              </a:rPr>
              <a:t> predicts behavior of process relative to how much error is left</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2"/>
              </a:solidFill>
              <a:latin typeface="Proxima Nova"/>
              <a:ea typeface="Proxima Nova"/>
              <a:cs typeface="Proxima Nova"/>
              <a:sym typeface="Proxima Nova"/>
            </a:endParaRPr>
          </a:p>
        </p:txBody>
      </p:sp>
      <p:pic>
        <p:nvPicPr>
          <p:cNvPr id="837" name="Google Shape;837;p70"/>
          <p:cNvPicPr preferRelativeResize="0"/>
          <p:nvPr/>
        </p:nvPicPr>
        <p:blipFill rotWithShape="1">
          <a:blip r:embed="rId3">
            <a:alphaModFix/>
          </a:blip>
          <a:srcRect b="51746" l="0" r="0" t="14144"/>
          <a:stretch/>
        </p:blipFill>
        <p:spPr>
          <a:xfrm>
            <a:off x="1120350" y="1826225"/>
            <a:ext cx="3484699" cy="639450"/>
          </a:xfrm>
          <a:prstGeom prst="rect">
            <a:avLst/>
          </a:prstGeom>
          <a:noFill/>
          <a:ln>
            <a:noFill/>
          </a:ln>
        </p:spPr>
      </p:pic>
      <p:pic>
        <p:nvPicPr>
          <p:cNvPr id="838" name="Google Shape;838;p70"/>
          <p:cNvPicPr preferRelativeResize="0"/>
          <p:nvPr/>
        </p:nvPicPr>
        <p:blipFill rotWithShape="1">
          <a:blip r:embed="rId3">
            <a:alphaModFix/>
          </a:blip>
          <a:srcRect b="0" l="0" r="0" t="64117"/>
          <a:stretch/>
        </p:blipFill>
        <p:spPr>
          <a:xfrm>
            <a:off x="4704375" y="1809600"/>
            <a:ext cx="3484699" cy="672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7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1"/>
          <p:cNvSpPr txBox="1"/>
          <p:nvPr/>
        </p:nvSpPr>
        <p:spPr>
          <a:xfrm>
            <a:off x="880425" y="1436475"/>
            <a:ext cx="19740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1"/>
          <p:cNvSpPr txBox="1"/>
          <p:nvPr/>
        </p:nvSpPr>
        <p:spPr>
          <a:xfrm>
            <a:off x="435900" y="1638150"/>
            <a:ext cx="5285100" cy="24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latin typeface="Avenir"/>
                <a:ea typeface="Avenir"/>
                <a:cs typeface="Avenir"/>
                <a:sym typeface="Avenir"/>
              </a:rPr>
              <a:t>Input: </a:t>
            </a:r>
            <a:endParaRPr sz="1800">
              <a:latin typeface="Avenir"/>
              <a:ea typeface="Avenir"/>
              <a:cs typeface="Avenir"/>
              <a:sym typeface="Avenir"/>
            </a:endParaRPr>
          </a:p>
          <a:p>
            <a:pPr indent="-342900" lvl="0" marL="457200" rtl="0" algn="l">
              <a:lnSpc>
                <a:spcPct val="100000"/>
              </a:lnSpc>
              <a:spcBef>
                <a:spcPts val="0"/>
              </a:spcBef>
              <a:spcAft>
                <a:spcPts val="0"/>
              </a:spcAft>
              <a:buSzPts val="1800"/>
              <a:buFont typeface="Avenir"/>
              <a:buChar char="●"/>
            </a:pPr>
            <a:r>
              <a:rPr lang="en-US" sz="1800">
                <a:latin typeface="Avenir"/>
                <a:ea typeface="Avenir"/>
                <a:cs typeface="Avenir"/>
                <a:sym typeface="Avenir"/>
              </a:rPr>
              <a:t>Objects, such as location relative to Megalodon, from image processing (this also serves as the error for the PID algorithm)</a:t>
            </a:r>
            <a:endParaRPr sz="1800">
              <a:latin typeface="Avenir"/>
              <a:ea typeface="Avenir"/>
              <a:cs typeface="Avenir"/>
              <a:sym typeface="Avenir"/>
            </a:endParaRPr>
          </a:p>
          <a:p>
            <a:pPr indent="0" lvl="0" marL="0" rtl="0" algn="l">
              <a:lnSpc>
                <a:spcPct val="100000"/>
              </a:lnSpc>
              <a:spcBef>
                <a:spcPts val="0"/>
              </a:spcBef>
              <a:spcAft>
                <a:spcPts val="0"/>
              </a:spcAft>
              <a:buNone/>
            </a:pPr>
            <a:r>
              <a:rPr lang="en-US" sz="1800">
                <a:latin typeface="Avenir"/>
                <a:ea typeface="Avenir"/>
                <a:cs typeface="Avenir"/>
                <a:sym typeface="Avenir"/>
              </a:rPr>
              <a:t>Output: </a:t>
            </a:r>
            <a:endParaRPr sz="1800">
              <a:latin typeface="Avenir"/>
              <a:ea typeface="Avenir"/>
              <a:cs typeface="Avenir"/>
              <a:sym typeface="Avenir"/>
            </a:endParaRPr>
          </a:p>
          <a:p>
            <a:pPr indent="-342900" lvl="0" marL="457200" rtl="0" algn="l">
              <a:lnSpc>
                <a:spcPct val="100000"/>
              </a:lnSpc>
              <a:spcBef>
                <a:spcPts val="0"/>
              </a:spcBef>
              <a:spcAft>
                <a:spcPts val="0"/>
              </a:spcAft>
              <a:buSzPts val="1800"/>
              <a:buFont typeface="Avenir"/>
              <a:buChar char="●"/>
            </a:pPr>
            <a:r>
              <a:rPr lang="en-US" sz="1800">
                <a:latin typeface="Avenir"/>
                <a:ea typeface="Avenir"/>
                <a:cs typeface="Avenir"/>
                <a:sym typeface="Avenir"/>
              </a:rPr>
              <a:t>Speed/power sent to each underwater subsystem motor</a:t>
            </a:r>
            <a:endParaRPr sz="1800">
              <a:latin typeface="Avenir"/>
              <a:ea typeface="Avenir"/>
              <a:cs typeface="Avenir"/>
              <a:sym typeface="Avenir"/>
            </a:endParaRPr>
          </a:p>
          <a:p>
            <a:pPr indent="0" lvl="0" marL="0" rtl="0" algn="l">
              <a:lnSpc>
                <a:spcPct val="100000"/>
              </a:lnSpc>
              <a:spcBef>
                <a:spcPts val="0"/>
              </a:spcBef>
              <a:spcAft>
                <a:spcPts val="0"/>
              </a:spcAft>
              <a:buNone/>
            </a:pPr>
            <a:r>
              <a:rPr lang="en-US" sz="1800">
                <a:latin typeface="Avenir"/>
                <a:ea typeface="Avenir"/>
                <a:cs typeface="Avenir"/>
                <a:sym typeface="Avenir"/>
              </a:rPr>
              <a:t>Goal: </a:t>
            </a:r>
            <a:endParaRPr sz="1800">
              <a:latin typeface="Avenir"/>
              <a:ea typeface="Avenir"/>
              <a:cs typeface="Avenir"/>
              <a:sym typeface="Avenir"/>
            </a:endParaRPr>
          </a:p>
          <a:p>
            <a:pPr indent="-342900" lvl="0" marL="457200" rtl="0" algn="l">
              <a:lnSpc>
                <a:spcPct val="100000"/>
              </a:lnSpc>
              <a:spcBef>
                <a:spcPts val="0"/>
              </a:spcBef>
              <a:spcAft>
                <a:spcPts val="0"/>
              </a:spcAft>
              <a:buSzPts val="1800"/>
              <a:buFont typeface="Proxima Nova"/>
              <a:buChar char="●"/>
            </a:pPr>
            <a:r>
              <a:rPr lang="en-US" sz="1800">
                <a:latin typeface="Avenir"/>
                <a:ea typeface="Avenir"/>
                <a:cs typeface="Avenir"/>
                <a:sym typeface="Avenir"/>
              </a:rPr>
              <a:t>Megalodon turns / </a:t>
            </a:r>
            <a:r>
              <a:rPr lang="en-US" sz="1800">
                <a:latin typeface="Avenir"/>
                <a:ea typeface="Avenir"/>
                <a:cs typeface="Avenir"/>
                <a:sym typeface="Avenir"/>
              </a:rPr>
              <a:t>maneuvers</a:t>
            </a:r>
            <a:r>
              <a:rPr lang="en-US" sz="1800">
                <a:latin typeface="Avenir"/>
                <a:ea typeface="Avenir"/>
                <a:cs typeface="Avenir"/>
                <a:sym typeface="Avenir"/>
              </a:rPr>
              <a:t> underwat</a:t>
            </a:r>
            <a:r>
              <a:rPr lang="en-US" sz="1800">
                <a:latin typeface="Proxima Nova"/>
                <a:ea typeface="Proxima Nova"/>
                <a:cs typeface="Proxima Nova"/>
                <a:sym typeface="Proxima Nova"/>
              </a:rPr>
              <a:t>er</a:t>
            </a:r>
            <a:endParaRPr sz="1800">
              <a:latin typeface="Proxima Nova"/>
              <a:ea typeface="Proxima Nova"/>
              <a:cs typeface="Proxima Nova"/>
              <a:sym typeface="Proxima Nova"/>
            </a:endParaRPr>
          </a:p>
        </p:txBody>
      </p:sp>
      <p:sp>
        <p:nvSpPr>
          <p:cNvPr id="847" name="Google Shape;847;p71"/>
          <p:cNvSpPr/>
          <p:nvPr/>
        </p:nvSpPr>
        <p:spPr>
          <a:xfrm>
            <a:off x="0" y="0"/>
            <a:ext cx="5926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8" name="Google Shape;848;p71"/>
          <p:cNvSpPr/>
          <p:nvPr/>
        </p:nvSpPr>
        <p:spPr>
          <a:xfrm rot="5400000">
            <a:off x="57249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1"/>
          <p:cNvSpPr/>
          <p:nvPr/>
        </p:nvSpPr>
        <p:spPr>
          <a:xfrm rot="-5400000">
            <a:off x="62449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1"/>
          <p:cNvSpPr/>
          <p:nvPr/>
        </p:nvSpPr>
        <p:spPr>
          <a:xfrm>
            <a:off x="651880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1"/>
          <p:cNvSpPr txBox="1"/>
          <p:nvPr/>
        </p:nvSpPr>
        <p:spPr>
          <a:xfrm>
            <a:off x="0" y="0"/>
            <a:ext cx="63774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950">
                <a:solidFill>
                  <a:srgbClr val="FFFFFF"/>
                </a:solidFill>
                <a:latin typeface="Proxima Nova"/>
                <a:ea typeface="Proxima Nova"/>
                <a:cs typeface="Proxima Nova"/>
                <a:sym typeface="Proxima Nova"/>
              </a:rPr>
              <a:t>UNDERWATER CONTROL</a:t>
            </a:r>
            <a:endParaRPr b="1" i="1" sz="3950">
              <a:solidFill>
                <a:srgbClr val="FFFFFF"/>
              </a:solidFill>
              <a:latin typeface="Proxima Nova"/>
              <a:ea typeface="Proxima Nova"/>
              <a:cs typeface="Proxima Nova"/>
              <a:sym typeface="Proxima Nova"/>
            </a:endParaRPr>
          </a:p>
        </p:txBody>
      </p:sp>
      <p:sp>
        <p:nvSpPr>
          <p:cNvPr id="852" name="Google Shape;852;p71"/>
          <p:cNvSpPr txBox="1"/>
          <p:nvPr/>
        </p:nvSpPr>
        <p:spPr>
          <a:xfrm>
            <a:off x="95700" y="556675"/>
            <a:ext cx="5485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853" name="Google Shape;853;p71"/>
          <p:cNvSpPr txBox="1"/>
          <p:nvPr/>
        </p:nvSpPr>
        <p:spPr>
          <a:xfrm>
            <a:off x="206125" y="1175163"/>
            <a:ext cx="54132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Avenir"/>
                <a:ea typeface="Avenir"/>
                <a:cs typeface="Avenir"/>
                <a:sym typeface="Avenir"/>
              </a:rPr>
              <a:t>How PID will be used for automatic vision tracking:</a:t>
            </a:r>
            <a:endParaRPr>
              <a:latin typeface="Avenir"/>
              <a:ea typeface="Avenir"/>
              <a:cs typeface="Avenir"/>
              <a:sym typeface="Aveni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72"/>
          <p:cNvSpPr/>
          <p:nvPr/>
        </p:nvSpPr>
        <p:spPr>
          <a:xfrm>
            <a:off x="0" y="0"/>
            <a:ext cx="50649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9" name="Google Shape;859;p72"/>
          <p:cNvSpPr/>
          <p:nvPr/>
        </p:nvSpPr>
        <p:spPr>
          <a:xfrm rot="5400000">
            <a:off x="48636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2"/>
          <p:cNvSpPr/>
          <p:nvPr/>
        </p:nvSpPr>
        <p:spPr>
          <a:xfrm rot="-5400000">
            <a:off x="53835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2"/>
          <p:cNvSpPr/>
          <p:nvPr/>
        </p:nvSpPr>
        <p:spPr>
          <a:xfrm>
            <a:off x="5657400" y="556525"/>
            <a:ext cx="3486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2"/>
          <p:cNvSpPr txBox="1"/>
          <p:nvPr/>
        </p:nvSpPr>
        <p:spPr>
          <a:xfrm>
            <a:off x="0" y="0"/>
            <a:ext cx="5130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IMAGE PROCESSING</a:t>
            </a:r>
            <a:endParaRPr b="1" i="1" sz="4000">
              <a:solidFill>
                <a:srgbClr val="FFFFFF"/>
              </a:solidFill>
              <a:latin typeface="Proxima Nova"/>
              <a:ea typeface="Proxima Nova"/>
              <a:cs typeface="Proxima Nova"/>
              <a:sym typeface="Proxima Nova"/>
            </a:endParaRPr>
          </a:p>
        </p:txBody>
      </p:sp>
      <p:sp>
        <p:nvSpPr>
          <p:cNvPr id="864" name="Google Shape;864;p72"/>
          <p:cNvSpPr txBox="1"/>
          <p:nvPr/>
        </p:nvSpPr>
        <p:spPr>
          <a:xfrm>
            <a:off x="95700" y="556675"/>
            <a:ext cx="49974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865" name="Google Shape;865;p7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 name="Google Shape;866;p72"/>
          <p:cNvPicPr preferRelativeResize="0"/>
          <p:nvPr/>
        </p:nvPicPr>
        <p:blipFill rotWithShape="1">
          <a:blip r:embed="rId3">
            <a:alphaModFix/>
          </a:blip>
          <a:srcRect b="6349" l="0" r="0" t="5334"/>
          <a:stretch/>
        </p:blipFill>
        <p:spPr>
          <a:xfrm>
            <a:off x="998775" y="1059200"/>
            <a:ext cx="7264524" cy="3859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73"/>
          <p:cNvSpPr/>
          <p:nvPr/>
        </p:nvSpPr>
        <p:spPr>
          <a:xfrm>
            <a:off x="5260175" y="1400325"/>
            <a:ext cx="2001900" cy="19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2" name="Google Shape;872;p73"/>
          <p:cNvPicPr preferRelativeResize="0"/>
          <p:nvPr/>
        </p:nvPicPr>
        <p:blipFill>
          <a:blip r:embed="rId3">
            <a:alphaModFix/>
          </a:blip>
          <a:stretch>
            <a:fillRect/>
          </a:stretch>
        </p:blipFill>
        <p:spPr>
          <a:xfrm>
            <a:off x="328613" y="1174125"/>
            <a:ext cx="8486775" cy="3257550"/>
          </a:xfrm>
          <a:prstGeom prst="rect">
            <a:avLst/>
          </a:prstGeom>
          <a:noFill/>
          <a:ln>
            <a:noFill/>
          </a:ln>
        </p:spPr>
      </p:pic>
      <p:sp>
        <p:nvSpPr>
          <p:cNvPr id="873" name="Google Shape;873;p73"/>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4" name="Google Shape;874;p73"/>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3"/>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3"/>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3"/>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 CONTROL</a:t>
            </a:r>
            <a:endParaRPr b="1" i="1" sz="4000">
              <a:solidFill>
                <a:srgbClr val="FFFFFF"/>
              </a:solidFill>
              <a:latin typeface="Proxima Nova"/>
              <a:ea typeface="Proxima Nova"/>
              <a:cs typeface="Proxima Nova"/>
              <a:sym typeface="Proxima Nova"/>
            </a:endParaRPr>
          </a:p>
        </p:txBody>
      </p:sp>
      <p:sp>
        <p:nvSpPr>
          <p:cNvPr id="879" name="Google Shape;879;p73"/>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
        <p:nvSpPr>
          <p:cNvPr id="880" name="Google Shape;880;p7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74"/>
          <p:cNvSpPr/>
          <p:nvPr/>
        </p:nvSpPr>
        <p:spPr>
          <a:xfrm>
            <a:off x="5260175" y="1400325"/>
            <a:ext cx="2001900" cy="19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6" name="Google Shape;886;p74"/>
          <p:cNvPicPr preferRelativeResize="0"/>
          <p:nvPr/>
        </p:nvPicPr>
        <p:blipFill>
          <a:blip r:embed="rId3">
            <a:alphaModFix/>
          </a:blip>
          <a:stretch>
            <a:fillRect/>
          </a:stretch>
        </p:blipFill>
        <p:spPr>
          <a:xfrm>
            <a:off x="328613" y="1174125"/>
            <a:ext cx="8486775" cy="3257550"/>
          </a:xfrm>
          <a:prstGeom prst="rect">
            <a:avLst/>
          </a:prstGeom>
          <a:noFill/>
          <a:ln>
            <a:noFill/>
          </a:ln>
        </p:spPr>
      </p:pic>
      <p:sp>
        <p:nvSpPr>
          <p:cNvPr id="887" name="Google Shape;887;p7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9" name="Google Shape;889;p74"/>
          <p:cNvCxnSpPr/>
          <p:nvPr/>
        </p:nvCxnSpPr>
        <p:spPr>
          <a:xfrm>
            <a:off x="6904975" y="1106850"/>
            <a:ext cx="11700" cy="3534600"/>
          </a:xfrm>
          <a:prstGeom prst="straightConnector1">
            <a:avLst/>
          </a:prstGeom>
          <a:noFill/>
          <a:ln cap="flat" cmpd="sng" w="28575">
            <a:solidFill>
              <a:srgbClr val="FF0000"/>
            </a:solidFill>
            <a:prstDash val="solid"/>
            <a:round/>
            <a:headEnd len="med" w="med" type="none"/>
            <a:tailEnd len="med" w="med" type="none"/>
          </a:ln>
        </p:spPr>
      </p:cxnSp>
      <p:cxnSp>
        <p:nvCxnSpPr>
          <p:cNvPr id="890" name="Google Shape;890;p74"/>
          <p:cNvCxnSpPr/>
          <p:nvPr/>
        </p:nvCxnSpPr>
        <p:spPr>
          <a:xfrm>
            <a:off x="1549825" y="1106850"/>
            <a:ext cx="11700" cy="3534600"/>
          </a:xfrm>
          <a:prstGeom prst="straightConnector1">
            <a:avLst/>
          </a:prstGeom>
          <a:noFill/>
          <a:ln cap="flat" cmpd="sng" w="28575">
            <a:solidFill>
              <a:srgbClr val="FF0000"/>
            </a:solidFill>
            <a:prstDash val="solid"/>
            <a:round/>
            <a:headEnd len="med" w="med" type="none"/>
            <a:tailEnd len="med" w="med" type="none"/>
          </a:ln>
        </p:spPr>
      </p:cxnSp>
      <p:sp>
        <p:nvSpPr>
          <p:cNvPr id="891" name="Google Shape;891;p74"/>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2" name="Google Shape;892;p74"/>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4"/>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4"/>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4"/>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 CONTROL</a:t>
            </a:r>
            <a:endParaRPr b="1" i="1" sz="4000">
              <a:solidFill>
                <a:srgbClr val="FFFFFF"/>
              </a:solidFill>
              <a:latin typeface="Proxima Nova"/>
              <a:ea typeface="Proxima Nova"/>
              <a:cs typeface="Proxima Nova"/>
              <a:sym typeface="Proxima Nova"/>
            </a:endParaRPr>
          </a:p>
        </p:txBody>
      </p:sp>
      <p:sp>
        <p:nvSpPr>
          <p:cNvPr id="896" name="Google Shape;896;p74"/>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pic>
        <p:nvPicPr>
          <p:cNvPr id="901" name="Google Shape;901;p75"/>
          <p:cNvPicPr preferRelativeResize="0"/>
          <p:nvPr/>
        </p:nvPicPr>
        <p:blipFill>
          <a:blip r:embed="rId3">
            <a:alphaModFix/>
          </a:blip>
          <a:stretch>
            <a:fillRect/>
          </a:stretch>
        </p:blipFill>
        <p:spPr>
          <a:xfrm>
            <a:off x="328613" y="1174125"/>
            <a:ext cx="8486775" cy="3257550"/>
          </a:xfrm>
          <a:prstGeom prst="rect">
            <a:avLst/>
          </a:prstGeom>
          <a:noFill/>
          <a:ln>
            <a:noFill/>
          </a:ln>
        </p:spPr>
      </p:pic>
      <p:sp>
        <p:nvSpPr>
          <p:cNvPr id="902" name="Google Shape;902;p75"/>
          <p:cNvSpPr/>
          <p:nvPr/>
        </p:nvSpPr>
        <p:spPr>
          <a:xfrm>
            <a:off x="1983800" y="1256700"/>
            <a:ext cx="1759500" cy="1580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5"/>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6" name="Google Shape;906;p75"/>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5"/>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5"/>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5"/>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 CONTROL</a:t>
            </a:r>
            <a:endParaRPr b="1" i="1" sz="4000">
              <a:solidFill>
                <a:srgbClr val="FFFFFF"/>
              </a:solidFill>
              <a:latin typeface="Proxima Nova"/>
              <a:ea typeface="Proxima Nova"/>
              <a:cs typeface="Proxima Nova"/>
              <a:sym typeface="Proxima Nova"/>
            </a:endParaRPr>
          </a:p>
        </p:txBody>
      </p:sp>
      <p:sp>
        <p:nvSpPr>
          <p:cNvPr id="910" name="Google Shape;910;p75"/>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p:nvPr/>
        </p:nvSpPr>
        <p:spPr>
          <a:xfrm rot="10800000">
            <a:off x="4499592" y="1225427"/>
            <a:ext cx="156060" cy="486000"/>
          </a:xfrm>
          <a:custGeom>
            <a:rect b="b" l="l" r="r" t="t"/>
            <a:pathLst>
              <a:path extrusionOk="0" h="3240000" w="10404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3" name="Google Shape;143;p22"/>
          <p:cNvSpPr/>
          <p:nvPr/>
        </p:nvSpPr>
        <p:spPr>
          <a:xfrm>
            <a:off x="4405537" y="2253675"/>
            <a:ext cx="344242" cy="348300"/>
          </a:xfrm>
          <a:custGeom>
            <a:rect b="b" l="l" r="r" t="t"/>
            <a:pathLst>
              <a:path extrusionOk="0" h="3240000" w="2868687">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4" name="Google Shape;144;p22"/>
          <p:cNvSpPr/>
          <p:nvPr/>
        </p:nvSpPr>
        <p:spPr>
          <a:xfrm>
            <a:off x="5910038" y="2306478"/>
            <a:ext cx="399082" cy="242725"/>
          </a:xfrm>
          <a:custGeom>
            <a:rect b="b" l="l" r="r" t="t"/>
            <a:pathLst>
              <a:path extrusionOk="0" h="2554996" w="4560938">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5" name="Google Shape;145;p22"/>
          <p:cNvSpPr txBox="1"/>
          <p:nvPr/>
        </p:nvSpPr>
        <p:spPr>
          <a:xfrm>
            <a:off x="4033425" y="1664303"/>
            <a:ext cx="1088400" cy="4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Project Manager</a:t>
            </a:r>
            <a:endParaRPr sz="1000">
              <a:solidFill>
                <a:schemeClr val="dk2"/>
              </a:solidFill>
              <a:latin typeface="Proxima Nova"/>
              <a:ea typeface="Proxima Nova"/>
              <a:cs typeface="Proxima Nova"/>
              <a:sym typeface="Proxima Nova"/>
            </a:endParaRPr>
          </a:p>
        </p:txBody>
      </p:sp>
      <p:sp>
        <p:nvSpPr>
          <p:cNvPr id="146" name="Google Shape;146;p22"/>
          <p:cNvSpPr txBox="1"/>
          <p:nvPr/>
        </p:nvSpPr>
        <p:spPr>
          <a:xfrm>
            <a:off x="2133350" y="2574313"/>
            <a:ext cx="15951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Proxima Nova"/>
                <a:ea typeface="Proxima Nova"/>
                <a:cs typeface="Proxima Nova"/>
                <a:sym typeface="Proxima Nova"/>
              </a:rPr>
              <a:t>Deputy Project Managers</a:t>
            </a:r>
            <a:endParaRPr sz="1000">
              <a:solidFill>
                <a:schemeClr val="dk2"/>
              </a:solidFill>
              <a:latin typeface="Proxima Nova"/>
              <a:ea typeface="Proxima Nova"/>
              <a:cs typeface="Proxima Nova"/>
              <a:sym typeface="Proxima Nova"/>
            </a:endParaRPr>
          </a:p>
        </p:txBody>
      </p:sp>
      <p:sp>
        <p:nvSpPr>
          <p:cNvPr id="147" name="Google Shape;147;p22"/>
          <p:cNvSpPr/>
          <p:nvPr/>
        </p:nvSpPr>
        <p:spPr>
          <a:xfrm rot="10800000">
            <a:off x="2809008" y="2195154"/>
            <a:ext cx="218119" cy="465291"/>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8" name="Google Shape;148;p22"/>
          <p:cNvSpPr/>
          <p:nvPr/>
        </p:nvSpPr>
        <p:spPr>
          <a:xfrm rot="10800000">
            <a:off x="3027133" y="2195154"/>
            <a:ext cx="218119" cy="465291"/>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9" name="Google Shape;149;p22"/>
          <p:cNvSpPr txBox="1"/>
          <p:nvPr/>
        </p:nvSpPr>
        <p:spPr>
          <a:xfrm>
            <a:off x="4077225" y="2574313"/>
            <a:ext cx="9921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Proxima Nova"/>
                <a:ea typeface="Proxima Nova"/>
                <a:cs typeface="Proxima Nova"/>
                <a:sym typeface="Proxima Nova"/>
              </a:rPr>
              <a:t>Chief Scientist</a:t>
            </a:r>
            <a:endParaRPr sz="1000">
              <a:solidFill>
                <a:schemeClr val="dk2"/>
              </a:solidFill>
              <a:latin typeface="Proxima Nova"/>
              <a:ea typeface="Proxima Nova"/>
              <a:cs typeface="Proxima Nova"/>
              <a:sym typeface="Proxima Nova"/>
            </a:endParaRPr>
          </a:p>
        </p:txBody>
      </p:sp>
      <p:sp>
        <p:nvSpPr>
          <p:cNvPr id="150" name="Google Shape;150;p22"/>
          <p:cNvSpPr txBox="1"/>
          <p:nvPr/>
        </p:nvSpPr>
        <p:spPr>
          <a:xfrm>
            <a:off x="5418101" y="2574325"/>
            <a:ext cx="14997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Proxima Nova"/>
                <a:ea typeface="Proxima Nova"/>
                <a:cs typeface="Proxima Nova"/>
                <a:sym typeface="Proxima Nova"/>
              </a:rPr>
              <a:t>Chief Financial Officer</a:t>
            </a:r>
            <a:endParaRPr sz="1000">
              <a:solidFill>
                <a:schemeClr val="dk2"/>
              </a:solidFill>
              <a:latin typeface="Proxima Nova"/>
              <a:ea typeface="Proxima Nova"/>
              <a:cs typeface="Proxima Nova"/>
              <a:sym typeface="Proxima Nova"/>
            </a:endParaRPr>
          </a:p>
        </p:txBody>
      </p:sp>
      <p:sp>
        <p:nvSpPr>
          <p:cNvPr id="151" name="Google Shape;151;p22"/>
          <p:cNvSpPr/>
          <p:nvPr/>
        </p:nvSpPr>
        <p:spPr>
          <a:xfrm>
            <a:off x="6829185" y="3204689"/>
            <a:ext cx="356401" cy="307570"/>
          </a:xfrm>
          <a:custGeom>
            <a:rect b="b" l="l" r="r" t="t"/>
            <a:pathLst>
              <a:path extrusionOk="0" h="2796091" w="3240006">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2" name="Google Shape;152;p22"/>
          <p:cNvSpPr/>
          <p:nvPr/>
        </p:nvSpPr>
        <p:spPr>
          <a:xfrm>
            <a:off x="2114909" y="3253934"/>
            <a:ext cx="434079" cy="209082"/>
          </a:xfrm>
          <a:custGeom>
            <a:rect b="b" l="l" r="r" t="t"/>
            <a:pathLst>
              <a:path extrusionOk="0" h="1548752" w="321540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3" name="Google Shape;153;p22"/>
          <p:cNvSpPr/>
          <p:nvPr/>
        </p:nvSpPr>
        <p:spPr>
          <a:xfrm>
            <a:off x="4051488" y="3183574"/>
            <a:ext cx="346950" cy="349847"/>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4" name="Google Shape;154;p22"/>
          <p:cNvSpPr/>
          <p:nvPr/>
        </p:nvSpPr>
        <p:spPr>
          <a:xfrm>
            <a:off x="1216168" y="3148618"/>
            <a:ext cx="317986" cy="352106"/>
          </a:xfrm>
          <a:custGeom>
            <a:rect b="b" l="l" r="r" t="t"/>
            <a:pathLst>
              <a:path extrusionOk="0" h="3200962" w="2890784">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155" name="Google Shape;155;p22"/>
          <p:cNvSpPr/>
          <p:nvPr/>
        </p:nvSpPr>
        <p:spPr>
          <a:xfrm>
            <a:off x="5892027" y="3191688"/>
            <a:ext cx="356400" cy="333622"/>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6" name="Google Shape;156;p22"/>
          <p:cNvSpPr/>
          <p:nvPr/>
        </p:nvSpPr>
        <p:spPr>
          <a:xfrm>
            <a:off x="4979195" y="3192447"/>
            <a:ext cx="332100" cy="332100"/>
          </a:xfrm>
          <a:custGeom>
            <a:rect b="b" l="l" r="r" t="t"/>
            <a:pathLst>
              <a:path extrusionOk="0" h="3240000" w="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7" name="Google Shape;157;p22"/>
          <p:cNvSpPr/>
          <p:nvPr/>
        </p:nvSpPr>
        <p:spPr>
          <a:xfrm>
            <a:off x="3129730" y="3136266"/>
            <a:ext cx="341005" cy="376812"/>
          </a:xfrm>
          <a:custGeom>
            <a:rect b="b" l="l" r="r" t="t"/>
            <a:pathLst>
              <a:path extrusionOk="0" h="376812" w="341005">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8" name="Google Shape;158;p22"/>
          <p:cNvSpPr/>
          <p:nvPr/>
        </p:nvSpPr>
        <p:spPr>
          <a:xfrm rot="-5400000">
            <a:off x="7783297" y="3123705"/>
            <a:ext cx="411562" cy="445500"/>
          </a:xfrm>
          <a:custGeom>
            <a:rect b="b" l="l" r="r" t="t"/>
            <a:pathLst>
              <a:path extrusionOk="0" h="3240001" w="2993176">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9" name="Google Shape;159;p22"/>
          <p:cNvSpPr txBox="1"/>
          <p:nvPr/>
        </p:nvSpPr>
        <p:spPr>
          <a:xfrm>
            <a:off x="943463" y="3512250"/>
            <a:ext cx="863400" cy="5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Director of Mechanical Engineering</a:t>
            </a:r>
            <a:endParaRPr sz="1000">
              <a:solidFill>
                <a:schemeClr val="dk2"/>
              </a:solidFill>
              <a:latin typeface="Proxima Nova"/>
              <a:ea typeface="Proxima Nova"/>
              <a:cs typeface="Proxima Nova"/>
              <a:sym typeface="Proxima Nova"/>
            </a:endParaRPr>
          </a:p>
        </p:txBody>
      </p:sp>
      <p:sp>
        <p:nvSpPr>
          <p:cNvPr id="160" name="Google Shape;160;p22"/>
          <p:cNvSpPr txBox="1"/>
          <p:nvPr/>
        </p:nvSpPr>
        <p:spPr>
          <a:xfrm>
            <a:off x="1906013" y="3512250"/>
            <a:ext cx="863400" cy="5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Director of Electrical Engineering</a:t>
            </a:r>
            <a:endParaRPr sz="1000">
              <a:solidFill>
                <a:schemeClr val="dk2"/>
              </a:solidFill>
              <a:latin typeface="Proxima Nova"/>
              <a:ea typeface="Proxima Nova"/>
              <a:cs typeface="Proxima Nova"/>
              <a:sym typeface="Proxima Nova"/>
            </a:endParaRPr>
          </a:p>
        </p:txBody>
      </p:sp>
      <p:sp>
        <p:nvSpPr>
          <p:cNvPr id="161" name="Google Shape;161;p22"/>
          <p:cNvSpPr txBox="1"/>
          <p:nvPr/>
        </p:nvSpPr>
        <p:spPr>
          <a:xfrm>
            <a:off x="2868563" y="3512250"/>
            <a:ext cx="863400" cy="5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Director of Systems Engineering</a:t>
            </a:r>
            <a:endParaRPr sz="1000">
              <a:solidFill>
                <a:schemeClr val="dk2"/>
              </a:solidFill>
              <a:latin typeface="Proxima Nova"/>
              <a:ea typeface="Proxima Nova"/>
              <a:cs typeface="Proxima Nova"/>
              <a:sym typeface="Proxima Nova"/>
            </a:endParaRPr>
          </a:p>
        </p:txBody>
      </p:sp>
      <p:sp>
        <p:nvSpPr>
          <p:cNvPr id="162" name="Google Shape;162;p22"/>
          <p:cNvSpPr txBox="1"/>
          <p:nvPr/>
        </p:nvSpPr>
        <p:spPr>
          <a:xfrm>
            <a:off x="3728925" y="3603463"/>
            <a:ext cx="9921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Director of Manufacturing</a:t>
            </a:r>
            <a:endParaRPr sz="1000">
              <a:solidFill>
                <a:schemeClr val="dk2"/>
              </a:solidFill>
              <a:latin typeface="Proxima Nova"/>
              <a:ea typeface="Proxima Nova"/>
              <a:cs typeface="Proxima Nova"/>
              <a:sym typeface="Proxima Nova"/>
            </a:endParaRPr>
          </a:p>
        </p:txBody>
      </p:sp>
      <p:sp>
        <p:nvSpPr>
          <p:cNvPr id="163" name="Google Shape;163;p22"/>
          <p:cNvSpPr txBox="1"/>
          <p:nvPr/>
        </p:nvSpPr>
        <p:spPr>
          <a:xfrm>
            <a:off x="4649200" y="3617338"/>
            <a:ext cx="992100" cy="4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Director of Programming</a:t>
            </a:r>
            <a:endParaRPr sz="1000">
              <a:solidFill>
                <a:schemeClr val="dk2"/>
              </a:solidFill>
              <a:latin typeface="Proxima Nova"/>
              <a:ea typeface="Proxima Nova"/>
              <a:cs typeface="Proxima Nova"/>
              <a:sym typeface="Proxima Nova"/>
            </a:endParaRPr>
          </a:p>
        </p:txBody>
      </p:sp>
      <p:sp>
        <p:nvSpPr>
          <p:cNvPr id="164" name="Google Shape;164;p22"/>
          <p:cNvSpPr txBox="1"/>
          <p:nvPr/>
        </p:nvSpPr>
        <p:spPr>
          <a:xfrm>
            <a:off x="6575675" y="3655512"/>
            <a:ext cx="8634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Director of Media</a:t>
            </a:r>
            <a:endParaRPr sz="1000">
              <a:solidFill>
                <a:schemeClr val="dk2"/>
              </a:solidFill>
              <a:latin typeface="Proxima Nova"/>
              <a:ea typeface="Proxima Nova"/>
              <a:cs typeface="Proxima Nova"/>
              <a:sym typeface="Proxima Nova"/>
            </a:endParaRPr>
          </a:p>
        </p:txBody>
      </p:sp>
      <p:sp>
        <p:nvSpPr>
          <p:cNvPr id="165" name="Google Shape;165;p22"/>
          <p:cNvSpPr txBox="1"/>
          <p:nvPr/>
        </p:nvSpPr>
        <p:spPr>
          <a:xfrm>
            <a:off x="5638525" y="3635196"/>
            <a:ext cx="8634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Director of Outreach</a:t>
            </a:r>
            <a:endParaRPr sz="1000">
              <a:solidFill>
                <a:schemeClr val="dk2"/>
              </a:solidFill>
              <a:latin typeface="Proxima Nova"/>
              <a:ea typeface="Proxima Nova"/>
              <a:cs typeface="Proxima Nova"/>
              <a:sym typeface="Proxima Nova"/>
            </a:endParaRPr>
          </a:p>
        </p:txBody>
      </p:sp>
      <p:sp>
        <p:nvSpPr>
          <p:cNvPr id="166" name="Google Shape;166;p22"/>
          <p:cNvSpPr txBox="1"/>
          <p:nvPr/>
        </p:nvSpPr>
        <p:spPr>
          <a:xfrm>
            <a:off x="7557375" y="3675087"/>
            <a:ext cx="8634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Director of Interns</a:t>
            </a:r>
            <a:endParaRPr sz="1000">
              <a:solidFill>
                <a:schemeClr val="dk2"/>
              </a:solidFill>
              <a:latin typeface="Proxima Nova"/>
              <a:ea typeface="Proxima Nova"/>
              <a:cs typeface="Proxima Nova"/>
              <a:sym typeface="Proxima Nova"/>
            </a:endParaRPr>
          </a:p>
        </p:txBody>
      </p:sp>
      <p:sp>
        <p:nvSpPr>
          <p:cNvPr id="167" name="Google Shape;167;p22"/>
          <p:cNvSpPr txBox="1"/>
          <p:nvPr/>
        </p:nvSpPr>
        <p:spPr>
          <a:xfrm>
            <a:off x="654950" y="1419150"/>
            <a:ext cx="5556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CACDF"/>
                </a:solidFill>
                <a:latin typeface="Proxima Nova"/>
                <a:ea typeface="Proxima Nova"/>
                <a:cs typeface="Proxima Nova"/>
                <a:sym typeface="Proxima Nova"/>
              </a:rPr>
              <a:t>53% </a:t>
            </a:r>
            <a:endParaRPr>
              <a:solidFill>
                <a:srgbClr val="5CACDF"/>
              </a:solidFill>
              <a:latin typeface="Proxima Nova"/>
              <a:ea typeface="Proxima Nova"/>
              <a:cs typeface="Proxima Nova"/>
              <a:sym typeface="Proxima Nova"/>
            </a:endParaRPr>
          </a:p>
        </p:txBody>
      </p:sp>
      <p:sp>
        <p:nvSpPr>
          <p:cNvPr id="168" name="Google Shape;168;p22"/>
          <p:cNvSpPr txBox="1"/>
          <p:nvPr/>
        </p:nvSpPr>
        <p:spPr>
          <a:xfrm>
            <a:off x="7944700" y="1368075"/>
            <a:ext cx="5556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CACDF"/>
                </a:solidFill>
                <a:latin typeface="Proxima Nova"/>
                <a:ea typeface="Proxima Nova"/>
                <a:cs typeface="Proxima Nova"/>
                <a:sym typeface="Proxima Nova"/>
              </a:rPr>
              <a:t>47% </a:t>
            </a:r>
            <a:endParaRPr>
              <a:solidFill>
                <a:srgbClr val="5CACDF"/>
              </a:solidFill>
              <a:latin typeface="Proxima Nova"/>
              <a:ea typeface="Proxima Nova"/>
              <a:cs typeface="Proxima Nova"/>
              <a:sym typeface="Proxima Nova"/>
            </a:endParaRPr>
          </a:p>
        </p:txBody>
      </p:sp>
      <p:sp>
        <p:nvSpPr>
          <p:cNvPr id="169" name="Google Shape;169;p22"/>
          <p:cNvSpPr/>
          <p:nvPr/>
        </p:nvSpPr>
        <p:spPr>
          <a:xfrm rot="10800000">
            <a:off x="8420780" y="1468954"/>
            <a:ext cx="153147" cy="277195"/>
          </a:xfrm>
          <a:custGeom>
            <a:rect b="b" l="l" r="r" t="t"/>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0" name="Google Shape;170;p22"/>
          <p:cNvSpPr/>
          <p:nvPr/>
        </p:nvSpPr>
        <p:spPr>
          <a:xfrm>
            <a:off x="1106275" y="1470227"/>
            <a:ext cx="104284" cy="274659"/>
          </a:xfrm>
          <a:custGeom>
            <a:rect b="b" l="l" r="r" t="t"/>
            <a:pathLst>
              <a:path extrusionOk="0" h="3923699" w="1489775">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5CA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71" name="Google Shape;171;p22"/>
          <p:cNvSpPr txBox="1"/>
          <p:nvPr/>
        </p:nvSpPr>
        <p:spPr>
          <a:xfrm>
            <a:off x="3690925" y="4191275"/>
            <a:ext cx="19476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Proxima Nova"/>
                <a:ea typeface="Proxima Nova"/>
                <a:cs typeface="Proxima Nova"/>
                <a:sym typeface="Proxima Nova"/>
              </a:rPr>
              <a:t>Members of the Technical Staff</a:t>
            </a:r>
            <a:endParaRPr sz="1000">
              <a:solidFill>
                <a:schemeClr val="dk2"/>
              </a:solidFill>
              <a:latin typeface="Proxima Nova"/>
              <a:ea typeface="Proxima Nova"/>
              <a:cs typeface="Proxima Nova"/>
              <a:sym typeface="Proxima Nova"/>
            </a:endParaRPr>
          </a:p>
        </p:txBody>
      </p:sp>
      <p:sp>
        <p:nvSpPr>
          <p:cNvPr id="172" name="Google Shape;172;p22"/>
          <p:cNvSpPr txBox="1"/>
          <p:nvPr/>
        </p:nvSpPr>
        <p:spPr>
          <a:xfrm>
            <a:off x="5120050" y="4619871"/>
            <a:ext cx="8634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73" name="Google Shape;173;p22"/>
          <p:cNvSpPr/>
          <p:nvPr/>
        </p:nvSpPr>
        <p:spPr>
          <a:xfrm>
            <a:off x="0" y="0"/>
            <a:ext cx="54654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2"/>
          <p:cNvSpPr/>
          <p:nvPr/>
        </p:nvSpPr>
        <p:spPr>
          <a:xfrm rot="5400000">
            <a:off x="52641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rot="-5400000">
            <a:off x="57840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6057900" y="556525"/>
            <a:ext cx="31158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nvSpPr>
        <p:spPr>
          <a:xfrm>
            <a:off x="0" y="0"/>
            <a:ext cx="62757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ECHO TECHNOLOGIES</a:t>
            </a:r>
            <a:endParaRPr b="1" i="1" sz="4000">
              <a:solidFill>
                <a:srgbClr val="FFFFFF"/>
              </a:solidFill>
              <a:latin typeface="Proxima Nova"/>
              <a:ea typeface="Proxima Nova"/>
              <a:cs typeface="Proxima Nova"/>
              <a:sym typeface="Proxima Nova"/>
            </a:endParaRPr>
          </a:p>
        </p:txBody>
      </p:sp>
      <p:sp>
        <p:nvSpPr>
          <p:cNvPr id="179" name="Google Shape;179;p22"/>
          <p:cNvSpPr txBox="1"/>
          <p:nvPr/>
        </p:nvSpPr>
        <p:spPr>
          <a:xfrm>
            <a:off x="95700" y="556675"/>
            <a:ext cx="5427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TEAM BREAKDOWN</a:t>
            </a:r>
            <a:endParaRPr b="1" i="1" sz="1600">
              <a:solidFill>
                <a:srgbClr val="FFFFFF"/>
              </a:solidFill>
              <a:latin typeface="Proxima Nova"/>
              <a:ea typeface="Proxima Nova"/>
              <a:cs typeface="Proxima Nova"/>
              <a:sym typeface="Proxima Nova"/>
            </a:endParaRPr>
          </a:p>
        </p:txBody>
      </p:sp>
      <p:sp>
        <p:nvSpPr>
          <p:cNvPr id="180" name="Google Shape;180;p2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2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25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2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2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76"/>
          <p:cNvSpPr/>
          <p:nvPr/>
        </p:nvSpPr>
        <p:spPr>
          <a:xfrm>
            <a:off x="2502488" y="439938"/>
            <a:ext cx="4138200" cy="42150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Proxima Nova"/>
                <a:ea typeface="Proxima Nova"/>
                <a:cs typeface="Proxima Nova"/>
                <a:sym typeface="Proxima Nova"/>
              </a:rPr>
              <a:t>Position</a:t>
            </a:r>
            <a:r>
              <a:rPr lang="en-US" sz="1800">
                <a:solidFill>
                  <a:schemeClr val="dk2"/>
                </a:solidFill>
                <a:latin typeface="Proxima Nova"/>
                <a:ea typeface="Proxima Nova"/>
                <a:cs typeface="Proxima Nova"/>
                <a:sym typeface="Proxima Nova"/>
              </a:rPr>
              <a:t> Controller</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cxnSp>
        <p:nvCxnSpPr>
          <p:cNvPr id="917" name="Google Shape;917;p76"/>
          <p:cNvCxnSpPr/>
          <p:nvPr/>
        </p:nvCxnSpPr>
        <p:spPr>
          <a:xfrm>
            <a:off x="824000" y="1749488"/>
            <a:ext cx="1678500" cy="9000"/>
          </a:xfrm>
          <a:prstGeom prst="straightConnector1">
            <a:avLst/>
          </a:prstGeom>
          <a:noFill/>
          <a:ln cap="flat" cmpd="sng" w="28575">
            <a:solidFill>
              <a:schemeClr val="dk2"/>
            </a:solidFill>
            <a:prstDash val="solid"/>
            <a:round/>
            <a:headEnd len="med" w="med" type="none"/>
            <a:tailEnd len="med" w="med" type="triangle"/>
          </a:ln>
        </p:spPr>
      </p:cxnSp>
      <p:cxnSp>
        <p:nvCxnSpPr>
          <p:cNvPr id="918" name="Google Shape;918;p76"/>
          <p:cNvCxnSpPr/>
          <p:nvPr/>
        </p:nvCxnSpPr>
        <p:spPr>
          <a:xfrm>
            <a:off x="824000" y="3427888"/>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919" name="Google Shape;919;p76"/>
          <p:cNvSpPr txBox="1"/>
          <p:nvPr/>
        </p:nvSpPr>
        <p:spPr>
          <a:xfrm>
            <a:off x="823975" y="939025"/>
            <a:ext cx="1482900" cy="1409400"/>
          </a:xfrm>
          <a:prstGeom prst="rect">
            <a:avLst/>
          </a:prstGeom>
          <a:noFill/>
          <a:ln>
            <a:noFill/>
          </a:ln>
        </p:spPr>
        <p:txBody>
          <a:bodyPr anchorCtr="0" anchor="t" bIns="91425" lIns="91425" spcFirstLastPara="1" rIns="91425" wrap="square" tIns="91425">
            <a:noAutofit/>
          </a:bodyPr>
          <a:lstStyle/>
          <a:p>
            <a:pPr indent="114300" lvl="0" marL="0" rtl="0" algn="ctr">
              <a:lnSpc>
                <a:spcPct val="115000"/>
              </a:lnSpc>
              <a:spcBef>
                <a:spcPts val="0"/>
              </a:spcBef>
              <a:spcAft>
                <a:spcPts val="0"/>
              </a:spcAft>
              <a:buNone/>
            </a:pPr>
            <a:r>
              <a:rPr lang="en-US" sz="1800">
                <a:solidFill>
                  <a:schemeClr val="dk2"/>
                </a:solidFill>
                <a:latin typeface="Proxima Nova"/>
                <a:ea typeface="Proxima Nova"/>
                <a:cs typeface="Proxima Nova"/>
                <a:sym typeface="Proxima Nova"/>
              </a:rPr>
              <a:t>ψ</a:t>
            </a:r>
            <a:r>
              <a:rPr baseline="-25000" lang="en-US" sz="1800">
                <a:solidFill>
                  <a:schemeClr val="dk2"/>
                </a:solidFill>
                <a:latin typeface="Proxima Nova"/>
                <a:ea typeface="Proxima Nova"/>
                <a:cs typeface="Proxima Nova"/>
                <a:sym typeface="Proxima Nova"/>
              </a:rPr>
              <a:t>t</a:t>
            </a:r>
            <a:endParaRPr baseline="-25000" sz="1800">
              <a:solidFill>
                <a:schemeClr val="dk2"/>
              </a:solidFill>
              <a:latin typeface="Proxima Nova"/>
              <a:ea typeface="Proxima Nova"/>
              <a:cs typeface="Proxima Nova"/>
              <a:sym typeface="Proxima Nova"/>
            </a:endParaRPr>
          </a:p>
          <a:p>
            <a:pPr indent="114300" lvl="0" marL="0" rtl="0" algn="ctr">
              <a:lnSpc>
                <a:spcPct val="115000"/>
              </a:lnSpc>
              <a:spcBef>
                <a:spcPts val="0"/>
              </a:spcBef>
              <a:spcAft>
                <a:spcPts val="0"/>
              </a:spcAft>
              <a:buNone/>
            </a:pPr>
            <a:r>
              <a:rPr lang="en-US" sz="1800">
                <a:solidFill>
                  <a:schemeClr val="dk2"/>
                </a:solidFill>
                <a:latin typeface="Proxima Nova"/>
                <a:ea typeface="Proxima Nova"/>
                <a:cs typeface="Proxima Nova"/>
                <a:sym typeface="Proxima Nova"/>
              </a:rPr>
              <a:t>r</a:t>
            </a:r>
            <a:r>
              <a:rPr baseline="-25000" lang="en-US" sz="1800">
                <a:solidFill>
                  <a:schemeClr val="dk2"/>
                </a:solidFill>
                <a:latin typeface="Proxima Nova"/>
                <a:ea typeface="Proxima Nova"/>
                <a:cs typeface="Proxima Nova"/>
                <a:sym typeface="Proxima Nova"/>
              </a:rPr>
              <a:t>t</a:t>
            </a:r>
            <a:endParaRPr baseline="30000" sz="1800">
              <a:solidFill>
                <a:schemeClr val="dk2"/>
              </a:solidFill>
              <a:latin typeface="Proxima Nova"/>
              <a:ea typeface="Proxima Nova"/>
              <a:cs typeface="Proxima Nova"/>
              <a:sym typeface="Proxima Nova"/>
            </a:endParaRPr>
          </a:p>
          <a:p>
            <a:pPr indent="114300" lvl="0" marL="0" rtl="0" algn="ctr">
              <a:lnSpc>
                <a:spcPct val="115000"/>
              </a:lnSpc>
              <a:spcBef>
                <a:spcPts val="0"/>
              </a:spcBef>
              <a:spcAft>
                <a:spcPts val="0"/>
              </a:spcAft>
              <a:buNone/>
            </a:pPr>
            <a:r>
              <a:t/>
            </a:r>
            <a:endParaRPr sz="6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6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(trajectory point vector and its associated velocity and acceleration)</a:t>
            </a:r>
            <a:endParaRPr sz="1100">
              <a:solidFill>
                <a:schemeClr val="dk2"/>
              </a:solidFill>
              <a:latin typeface="Proxima Nova"/>
              <a:ea typeface="Proxima Nova"/>
              <a:cs typeface="Proxima Nova"/>
              <a:sym typeface="Proxima Nova"/>
            </a:endParaRPr>
          </a:p>
        </p:txBody>
      </p:sp>
      <p:sp>
        <p:nvSpPr>
          <p:cNvPr id="920" name="Google Shape;920;p76"/>
          <p:cNvSpPr txBox="1"/>
          <p:nvPr/>
        </p:nvSpPr>
        <p:spPr>
          <a:xfrm>
            <a:off x="772464" y="2860650"/>
            <a:ext cx="1678500" cy="13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400">
                <a:solidFill>
                  <a:schemeClr val="dk2"/>
                </a:solidFill>
                <a:highlight>
                  <a:srgbClr val="FFFFFF"/>
                </a:highlight>
                <a:latin typeface="Roboto"/>
                <a:ea typeface="Roboto"/>
                <a:cs typeface="Roboto"/>
                <a:sym typeface="Roboto"/>
              </a:rPr>
              <a:t>x, y, z</a:t>
            </a:r>
            <a:r>
              <a:rPr i="1" lang="en-US" sz="2400">
                <a:solidFill>
                  <a:schemeClr val="dk2"/>
                </a:solidFill>
                <a:highlight>
                  <a:srgbClr val="FFFFFF"/>
                </a:highlight>
                <a:latin typeface="Roboto"/>
                <a:ea typeface="Roboto"/>
                <a:cs typeface="Roboto"/>
                <a:sym typeface="Roboto"/>
              </a:rPr>
              <a:t> </a:t>
            </a:r>
            <a:r>
              <a:rPr baseline="30000" lang="en-US" sz="1800">
                <a:solidFill>
                  <a:schemeClr val="dk2"/>
                </a:solidFill>
                <a:latin typeface="Roboto"/>
                <a:ea typeface="Roboto"/>
                <a:cs typeface="Roboto"/>
                <a:sym typeface="Roboto"/>
              </a:rPr>
              <a:t>estimated</a:t>
            </a:r>
            <a:r>
              <a:rPr lang="en-US" sz="1800">
                <a:solidFill>
                  <a:schemeClr val="dk2"/>
                </a:solidFill>
                <a:latin typeface="Roboto"/>
                <a:ea typeface="Roboto"/>
                <a:cs typeface="Roboto"/>
                <a:sym typeface="Roboto"/>
              </a:rPr>
              <a:t> </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000">
              <a:solidFill>
                <a:schemeClr val="dk2"/>
              </a:solidFill>
              <a:latin typeface="Roboto"/>
              <a:ea typeface="Roboto"/>
              <a:cs typeface="Roboto"/>
              <a:sym typeface="Roboto"/>
            </a:endParaRPr>
          </a:p>
          <a:p>
            <a:pPr indent="0" lvl="0" marL="0" rtl="0" algn="ctr">
              <a:spcBef>
                <a:spcPts val="0"/>
              </a:spcBef>
              <a:spcAft>
                <a:spcPts val="0"/>
              </a:spcAft>
              <a:buNone/>
            </a:pPr>
            <a:r>
              <a:t/>
            </a:r>
            <a:endParaRPr sz="1000">
              <a:solidFill>
                <a:schemeClr val="dk2"/>
              </a:solidFill>
              <a:latin typeface="Roboto"/>
              <a:ea typeface="Roboto"/>
              <a:cs typeface="Roboto"/>
              <a:sym typeface="Roboto"/>
            </a:endParaRPr>
          </a:p>
          <a:p>
            <a:pPr indent="0" lvl="0" marL="0" rtl="0" algn="ctr">
              <a:spcBef>
                <a:spcPts val="0"/>
              </a:spcBef>
              <a:spcAft>
                <a:spcPts val="0"/>
              </a:spcAft>
              <a:buNone/>
            </a:pPr>
            <a:r>
              <a:rPr lang="en-US" sz="1100">
                <a:solidFill>
                  <a:schemeClr val="dk2"/>
                </a:solidFill>
                <a:latin typeface="Roboto"/>
                <a:ea typeface="Roboto"/>
                <a:cs typeface="Roboto"/>
                <a:sym typeface="Roboto"/>
              </a:rPr>
              <a:t>(estimated x, y, z position and associated derivatives)</a:t>
            </a:r>
            <a:endParaRPr sz="1100">
              <a:solidFill>
                <a:schemeClr val="dk2"/>
              </a:solidFill>
              <a:latin typeface="Roboto"/>
              <a:ea typeface="Roboto"/>
              <a:cs typeface="Roboto"/>
              <a:sym typeface="Roboto"/>
            </a:endParaRPr>
          </a:p>
        </p:txBody>
      </p:sp>
      <p:sp>
        <p:nvSpPr>
          <p:cNvPr id="921" name="Google Shape;921;p76"/>
          <p:cNvSpPr/>
          <p:nvPr/>
        </p:nvSpPr>
        <p:spPr>
          <a:xfrm>
            <a:off x="-203825" y="1188638"/>
            <a:ext cx="1027800" cy="11307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22" name="Google Shape;922;p76"/>
          <p:cNvSpPr txBox="1"/>
          <p:nvPr/>
        </p:nvSpPr>
        <p:spPr>
          <a:xfrm rot="-5400000">
            <a:off x="-209375" y="1389050"/>
            <a:ext cx="11307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Trajectory</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(20Hz)</a:t>
            </a:r>
            <a:endParaRPr>
              <a:solidFill>
                <a:schemeClr val="dk2"/>
              </a:solidFill>
              <a:latin typeface="Proxima Nova"/>
              <a:ea typeface="Proxima Nova"/>
              <a:cs typeface="Proxima Nova"/>
              <a:sym typeface="Proxima Nova"/>
            </a:endParaRPr>
          </a:p>
        </p:txBody>
      </p:sp>
      <p:sp>
        <p:nvSpPr>
          <p:cNvPr id="923" name="Google Shape;923;p76"/>
          <p:cNvSpPr/>
          <p:nvPr/>
        </p:nvSpPr>
        <p:spPr>
          <a:xfrm>
            <a:off x="-203825" y="2840113"/>
            <a:ext cx="1027800" cy="11307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24" name="Google Shape;924;p76"/>
          <p:cNvSpPr txBox="1"/>
          <p:nvPr/>
        </p:nvSpPr>
        <p:spPr>
          <a:xfrm rot="-5400000">
            <a:off x="-209375" y="3058675"/>
            <a:ext cx="11307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State</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 Estimator</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(200Hz)</a:t>
            </a:r>
            <a:endParaRPr>
              <a:solidFill>
                <a:schemeClr val="dk2"/>
              </a:solidFill>
              <a:latin typeface="Proxima Nova"/>
              <a:ea typeface="Proxima Nova"/>
              <a:cs typeface="Proxima Nova"/>
              <a:sym typeface="Proxima Nova"/>
            </a:endParaRPr>
          </a:p>
        </p:txBody>
      </p:sp>
      <p:sp>
        <p:nvSpPr>
          <p:cNvPr id="925" name="Google Shape;925;p76"/>
          <p:cNvSpPr/>
          <p:nvPr/>
        </p:nvSpPr>
        <p:spPr>
          <a:xfrm>
            <a:off x="8320075" y="1096128"/>
            <a:ext cx="1027800" cy="14055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26" name="Google Shape;926;p76"/>
          <p:cNvSpPr txBox="1"/>
          <p:nvPr/>
        </p:nvSpPr>
        <p:spPr>
          <a:xfrm rot="-5400000">
            <a:off x="8024725" y="1389525"/>
            <a:ext cx="1409400" cy="8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Attitude Controller</a:t>
            </a:r>
            <a:endParaRPr>
              <a:solidFill>
                <a:schemeClr val="dk2"/>
              </a:solidFill>
              <a:latin typeface="Proxima Nova"/>
              <a:ea typeface="Proxima Nova"/>
              <a:cs typeface="Proxima Nova"/>
              <a:sym typeface="Proxima Nova"/>
            </a:endParaRPr>
          </a:p>
        </p:txBody>
      </p:sp>
      <p:cxnSp>
        <p:nvCxnSpPr>
          <p:cNvPr id="927" name="Google Shape;927;p76"/>
          <p:cNvCxnSpPr/>
          <p:nvPr/>
        </p:nvCxnSpPr>
        <p:spPr>
          <a:xfrm>
            <a:off x="6640725" y="3514188"/>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928" name="Google Shape;928;p76"/>
          <p:cNvSpPr/>
          <p:nvPr/>
        </p:nvSpPr>
        <p:spPr>
          <a:xfrm>
            <a:off x="8319250" y="2842078"/>
            <a:ext cx="1027800" cy="14055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29" name="Google Shape;929;p76"/>
          <p:cNvSpPr txBox="1"/>
          <p:nvPr/>
        </p:nvSpPr>
        <p:spPr>
          <a:xfrm rot="-5400000">
            <a:off x="8023900" y="3135475"/>
            <a:ext cx="1409400" cy="8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System </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Model</a:t>
            </a:r>
            <a:endParaRPr>
              <a:solidFill>
                <a:schemeClr val="dk2"/>
              </a:solidFill>
              <a:latin typeface="Proxima Nova"/>
              <a:ea typeface="Proxima Nova"/>
              <a:cs typeface="Proxima Nova"/>
              <a:sym typeface="Proxima Nova"/>
            </a:endParaRPr>
          </a:p>
        </p:txBody>
      </p:sp>
      <p:sp>
        <p:nvSpPr>
          <p:cNvPr id="930" name="Google Shape;930;p76"/>
          <p:cNvSpPr txBox="1"/>
          <p:nvPr/>
        </p:nvSpPr>
        <p:spPr>
          <a:xfrm>
            <a:off x="6692325" y="2935200"/>
            <a:ext cx="1575300" cy="11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400">
                <a:solidFill>
                  <a:schemeClr val="dk2"/>
                </a:solidFill>
                <a:highlight>
                  <a:srgbClr val="FFFFFF"/>
                </a:highlight>
                <a:latin typeface="Roboto"/>
                <a:ea typeface="Roboto"/>
                <a:cs typeface="Roboto"/>
                <a:sym typeface="Roboto"/>
              </a:rPr>
              <a:t>T </a:t>
            </a:r>
            <a:r>
              <a:rPr baseline="30000" i="1" lang="en-US" sz="2400">
                <a:solidFill>
                  <a:schemeClr val="dk2"/>
                </a:solidFill>
                <a:highlight>
                  <a:srgbClr val="FFFFFF"/>
                </a:highlight>
                <a:latin typeface="Roboto"/>
                <a:ea typeface="Roboto"/>
                <a:cs typeface="Roboto"/>
                <a:sym typeface="Roboto"/>
              </a:rPr>
              <a:t>des</a:t>
            </a:r>
            <a:r>
              <a:rPr lang="en-US" sz="1800">
                <a:solidFill>
                  <a:schemeClr val="dk2"/>
                </a:solidFill>
                <a:latin typeface="Roboto"/>
                <a:ea typeface="Roboto"/>
                <a:cs typeface="Roboto"/>
                <a:sym typeface="Roboto"/>
              </a:rPr>
              <a:t> </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000">
              <a:solidFill>
                <a:schemeClr val="dk2"/>
              </a:solidFill>
              <a:latin typeface="Roboto"/>
              <a:ea typeface="Roboto"/>
              <a:cs typeface="Roboto"/>
              <a:sym typeface="Roboto"/>
            </a:endParaRPr>
          </a:p>
          <a:p>
            <a:pPr indent="0" lvl="0" marL="0" rtl="0" algn="ctr">
              <a:spcBef>
                <a:spcPts val="0"/>
              </a:spcBef>
              <a:spcAft>
                <a:spcPts val="0"/>
              </a:spcAft>
              <a:buNone/>
            </a:pPr>
            <a:r>
              <a:t/>
            </a:r>
            <a:endParaRPr sz="1000">
              <a:solidFill>
                <a:schemeClr val="dk2"/>
              </a:solidFill>
              <a:latin typeface="Roboto"/>
              <a:ea typeface="Roboto"/>
              <a:cs typeface="Roboto"/>
              <a:sym typeface="Roboto"/>
            </a:endParaRPr>
          </a:p>
          <a:p>
            <a:pPr indent="0" lvl="0" marL="0" rtl="0" algn="ctr">
              <a:spcBef>
                <a:spcPts val="0"/>
              </a:spcBef>
              <a:spcAft>
                <a:spcPts val="0"/>
              </a:spcAft>
              <a:buNone/>
            </a:pPr>
            <a:r>
              <a:rPr lang="en-US" sz="1100">
                <a:solidFill>
                  <a:schemeClr val="dk2"/>
                </a:solidFill>
                <a:latin typeface="Roboto"/>
                <a:ea typeface="Roboto"/>
                <a:cs typeface="Roboto"/>
                <a:sym typeface="Roboto"/>
              </a:rPr>
              <a:t>(desired thrust force)</a:t>
            </a:r>
            <a:endParaRPr sz="1100">
              <a:solidFill>
                <a:schemeClr val="dk2"/>
              </a:solidFill>
              <a:latin typeface="Roboto"/>
              <a:ea typeface="Roboto"/>
              <a:cs typeface="Roboto"/>
              <a:sym typeface="Roboto"/>
            </a:endParaRPr>
          </a:p>
        </p:txBody>
      </p:sp>
      <p:pic>
        <p:nvPicPr>
          <p:cNvPr id="931" name="Google Shape;931;p76"/>
          <p:cNvPicPr preferRelativeResize="0"/>
          <p:nvPr/>
        </p:nvPicPr>
        <p:blipFill>
          <a:blip r:embed="rId3">
            <a:alphaModFix/>
          </a:blip>
          <a:stretch>
            <a:fillRect/>
          </a:stretch>
        </p:blipFill>
        <p:spPr>
          <a:xfrm>
            <a:off x="3382475" y="2109150"/>
            <a:ext cx="2524125" cy="1247775"/>
          </a:xfrm>
          <a:prstGeom prst="rect">
            <a:avLst/>
          </a:prstGeom>
          <a:noFill/>
          <a:ln>
            <a:noFill/>
          </a:ln>
        </p:spPr>
      </p:pic>
      <p:cxnSp>
        <p:nvCxnSpPr>
          <p:cNvPr id="932" name="Google Shape;932;p76"/>
          <p:cNvCxnSpPr/>
          <p:nvPr/>
        </p:nvCxnSpPr>
        <p:spPr>
          <a:xfrm>
            <a:off x="6640725" y="1882850"/>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933" name="Google Shape;933;p76"/>
          <p:cNvSpPr txBox="1"/>
          <p:nvPr/>
        </p:nvSpPr>
        <p:spPr>
          <a:xfrm>
            <a:off x="6640700" y="834763"/>
            <a:ext cx="1482900" cy="1617900"/>
          </a:xfrm>
          <a:prstGeom prst="rect">
            <a:avLst/>
          </a:prstGeom>
          <a:noFill/>
          <a:ln>
            <a:noFill/>
          </a:ln>
        </p:spPr>
        <p:txBody>
          <a:bodyPr anchorCtr="0" anchor="t" bIns="91425" lIns="91425" spcFirstLastPara="1" rIns="91425" wrap="square" tIns="91425">
            <a:noAutofit/>
          </a:bodyPr>
          <a:lstStyle/>
          <a:p>
            <a:pPr indent="114300" lvl="0" marL="0" rtl="0" algn="ctr">
              <a:lnSpc>
                <a:spcPct val="115000"/>
              </a:lnSpc>
              <a:spcBef>
                <a:spcPts val="0"/>
              </a:spcBef>
              <a:spcAft>
                <a:spcPts val="0"/>
              </a:spcAft>
              <a:buNone/>
            </a:pPr>
            <a:r>
              <a:rPr lang="en-US" sz="1800">
                <a:solidFill>
                  <a:schemeClr val="dk2"/>
                </a:solidFill>
              </a:rPr>
              <a:t>ψ </a:t>
            </a:r>
            <a:r>
              <a:rPr baseline="30000" lang="en-US" sz="1800">
                <a:solidFill>
                  <a:schemeClr val="dk2"/>
                </a:solidFill>
              </a:rPr>
              <a:t>desired</a:t>
            </a:r>
            <a:endParaRPr baseline="30000" sz="1800">
              <a:solidFill>
                <a:schemeClr val="dk2"/>
              </a:solidFill>
              <a:latin typeface="Roboto"/>
              <a:ea typeface="Roboto"/>
              <a:cs typeface="Roboto"/>
              <a:sym typeface="Roboto"/>
            </a:endParaRPr>
          </a:p>
          <a:p>
            <a:pPr indent="114300" lvl="0" marL="0" rtl="0" algn="ctr">
              <a:lnSpc>
                <a:spcPct val="115000"/>
              </a:lnSpc>
              <a:spcBef>
                <a:spcPts val="0"/>
              </a:spcBef>
              <a:spcAft>
                <a:spcPts val="0"/>
              </a:spcAft>
              <a:buNone/>
            </a:pPr>
            <a:r>
              <a:rPr lang="en-US" sz="1800">
                <a:solidFill>
                  <a:schemeClr val="dk2"/>
                </a:solidFill>
                <a:latin typeface="Roboto"/>
                <a:ea typeface="Roboto"/>
                <a:cs typeface="Roboto"/>
                <a:sym typeface="Roboto"/>
              </a:rPr>
              <a:t>φ </a:t>
            </a:r>
            <a:r>
              <a:rPr baseline="30000" lang="en-US" sz="1800">
                <a:solidFill>
                  <a:schemeClr val="dk2"/>
                </a:solidFill>
                <a:latin typeface="Roboto"/>
                <a:ea typeface="Roboto"/>
                <a:cs typeface="Roboto"/>
                <a:sym typeface="Roboto"/>
              </a:rPr>
              <a:t>desired</a:t>
            </a:r>
            <a:r>
              <a:rPr baseline="-25000" lang="en-US" sz="1800">
                <a:solidFill>
                  <a:schemeClr val="dk2"/>
                </a:solidFill>
                <a:latin typeface="Roboto"/>
                <a:ea typeface="Roboto"/>
                <a:cs typeface="Roboto"/>
                <a:sym typeface="Roboto"/>
              </a:rPr>
              <a:t>  </a:t>
            </a:r>
            <a:endParaRPr baseline="-25000" sz="1800">
              <a:solidFill>
                <a:schemeClr val="dk2"/>
              </a:solidFill>
              <a:latin typeface="Roboto"/>
              <a:ea typeface="Roboto"/>
              <a:cs typeface="Roboto"/>
              <a:sym typeface="Roboto"/>
            </a:endParaRPr>
          </a:p>
          <a:p>
            <a:pPr indent="114300" lvl="0" marL="0" rtl="0" algn="ctr">
              <a:lnSpc>
                <a:spcPct val="115000"/>
              </a:lnSpc>
              <a:spcBef>
                <a:spcPts val="0"/>
              </a:spcBef>
              <a:spcAft>
                <a:spcPts val="0"/>
              </a:spcAft>
              <a:buNone/>
            </a:pPr>
            <a:r>
              <a:rPr lang="en-US" sz="1800">
                <a:solidFill>
                  <a:schemeClr val="dk2"/>
                </a:solidFill>
                <a:latin typeface="Roboto"/>
                <a:ea typeface="Roboto"/>
                <a:cs typeface="Roboto"/>
                <a:sym typeface="Roboto"/>
              </a:rPr>
              <a:t>θ </a:t>
            </a:r>
            <a:r>
              <a:rPr baseline="30000" lang="en-US" sz="1800">
                <a:solidFill>
                  <a:schemeClr val="dk2"/>
                </a:solidFill>
                <a:latin typeface="Roboto"/>
                <a:ea typeface="Roboto"/>
                <a:cs typeface="Roboto"/>
                <a:sym typeface="Roboto"/>
              </a:rPr>
              <a:t>desired</a:t>
            </a:r>
            <a:endParaRPr sz="1100">
              <a:solidFill>
                <a:schemeClr val="dk2"/>
              </a:solidFill>
              <a:latin typeface="Roboto"/>
              <a:ea typeface="Roboto"/>
              <a:cs typeface="Roboto"/>
              <a:sym typeface="Roboto"/>
            </a:endParaRPr>
          </a:p>
          <a:p>
            <a:pPr indent="0" lvl="0" marL="0" rtl="0" algn="ctr">
              <a:spcBef>
                <a:spcPts val="0"/>
              </a:spcBef>
              <a:spcAft>
                <a:spcPts val="0"/>
              </a:spcAft>
              <a:buNone/>
            </a:pPr>
            <a:r>
              <a:t/>
            </a:r>
            <a:endParaRPr sz="600">
              <a:solidFill>
                <a:schemeClr val="dk2"/>
              </a:solidFill>
              <a:latin typeface="Roboto"/>
              <a:ea typeface="Roboto"/>
              <a:cs typeface="Roboto"/>
              <a:sym typeface="Roboto"/>
            </a:endParaRPr>
          </a:p>
          <a:p>
            <a:pPr indent="0" lvl="0" marL="0" rtl="0" algn="ctr">
              <a:spcBef>
                <a:spcPts val="0"/>
              </a:spcBef>
              <a:spcAft>
                <a:spcPts val="0"/>
              </a:spcAft>
              <a:buNone/>
            </a:pPr>
            <a:r>
              <a:rPr lang="en-US" sz="1100">
                <a:solidFill>
                  <a:schemeClr val="dk2"/>
                </a:solidFill>
                <a:latin typeface="Roboto"/>
                <a:ea typeface="Roboto"/>
                <a:cs typeface="Roboto"/>
                <a:sym typeface="Roboto"/>
              </a:rPr>
              <a:t>(desired yaw, roll, and pitch)</a:t>
            </a:r>
            <a:endParaRPr sz="1100">
              <a:solidFill>
                <a:schemeClr val="dk2"/>
              </a:solidFill>
              <a:latin typeface="Roboto"/>
              <a:ea typeface="Roboto"/>
              <a:cs typeface="Roboto"/>
              <a:sym typeface="Roboto"/>
            </a:endParaRPr>
          </a:p>
        </p:txBody>
      </p:sp>
      <p:sp>
        <p:nvSpPr>
          <p:cNvPr id="934" name="Google Shape;934;p76"/>
          <p:cNvSpPr txBox="1"/>
          <p:nvPr/>
        </p:nvSpPr>
        <p:spPr>
          <a:xfrm>
            <a:off x="3382475" y="3716600"/>
            <a:ext cx="2920800" cy="659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200">
                <a:solidFill>
                  <a:schemeClr val="dk2"/>
                </a:solidFill>
                <a:latin typeface="Proxima Nova"/>
                <a:ea typeface="Proxima Nova"/>
                <a:cs typeface="Proxima Nova"/>
                <a:sym typeface="Proxima Nova"/>
              </a:rPr>
              <a:t>* </a:t>
            </a:r>
            <a:r>
              <a:rPr lang="en-US" sz="1200">
                <a:solidFill>
                  <a:schemeClr val="dk2"/>
                </a:solidFill>
                <a:latin typeface="Proxima Nova"/>
                <a:ea typeface="Proxima Nova"/>
                <a:cs typeface="Proxima Nova"/>
                <a:sym typeface="Proxima Nova"/>
              </a:rPr>
              <a:t>There is a clash of notation here. </a:t>
            </a:r>
            <a:endParaRPr sz="1200">
              <a:solidFill>
                <a:schemeClr val="dk2"/>
              </a:solidFill>
              <a:latin typeface="Proxima Nova"/>
              <a:ea typeface="Proxima Nova"/>
              <a:cs typeface="Proxima Nova"/>
              <a:sym typeface="Proxima Nova"/>
            </a:endParaRPr>
          </a:p>
          <a:p>
            <a:pPr indent="0" lvl="0" marL="0" rtl="0" algn="r">
              <a:spcBef>
                <a:spcPts val="0"/>
              </a:spcBef>
              <a:spcAft>
                <a:spcPts val="0"/>
              </a:spcAft>
              <a:buNone/>
            </a:pPr>
            <a:r>
              <a:rPr lang="en-US" sz="1200">
                <a:solidFill>
                  <a:schemeClr val="dk2"/>
                </a:solidFill>
                <a:latin typeface="Proxima Nova"/>
                <a:ea typeface="Proxima Nova"/>
                <a:cs typeface="Proxima Nova"/>
                <a:sym typeface="Proxima Nova"/>
              </a:rPr>
              <a:t>We denote F</a:t>
            </a:r>
            <a:r>
              <a:rPr baseline="30000" lang="en-US" sz="1200">
                <a:solidFill>
                  <a:schemeClr val="dk2"/>
                </a:solidFill>
                <a:latin typeface="Proxima Nova"/>
                <a:ea typeface="Proxima Nova"/>
                <a:cs typeface="Proxima Nova"/>
                <a:sym typeface="Proxima Nova"/>
              </a:rPr>
              <a:t>des</a:t>
            </a:r>
            <a:r>
              <a:rPr lang="en-US" sz="1200">
                <a:solidFill>
                  <a:schemeClr val="dk2"/>
                </a:solidFill>
                <a:latin typeface="Proxima Nova"/>
                <a:ea typeface="Proxima Nova"/>
                <a:cs typeface="Proxima Nova"/>
                <a:sym typeface="Proxima Nova"/>
              </a:rPr>
              <a:t> in this equation as T</a:t>
            </a:r>
            <a:r>
              <a:rPr baseline="30000" lang="en-US" sz="1200">
                <a:solidFill>
                  <a:schemeClr val="dk2"/>
                </a:solidFill>
                <a:latin typeface="Proxima Nova"/>
                <a:ea typeface="Proxima Nova"/>
                <a:cs typeface="Proxima Nova"/>
                <a:sym typeface="Proxima Nova"/>
              </a:rPr>
              <a:t>des</a:t>
            </a:r>
            <a:r>
              <a:rPr lang="en-US" sz="1200">
                <a:solidFill>
                  <a:schemeClr val="dk2"/>
                </a:solidFill>
                <a:latin typeface="Proxima Nova"/>
                <a:ea typeface="Proxima Nova"/>
                <a:cs typeface="Proxima Nova"/>
                <a:sym typeface="Proxima Nova"/>
              </a:rPr>
              <a:t> elsewhere in our control algorithm.</a:t>
            </a:r>
            <a:endParaRPr sz="1200">
              <a:solidFill>
                <a:schemeClr val="dk2"/>
              </a:solidFill>
              <a:latin typeface="Proxima Nova"/>
              <a:ea typeface="Proxima Nova"/>
              <a:cs typeface="Proxima Nova"/>
              <a:sym typeface="Proxima Nova"/>
            </a:endParaRPr>
          </a:p>
        </p:txBody>
      </p:sp>
      <p:pic>
        <p:nvPicPr>
          <p:cNvPr id="935" name="Google Shape;935;p76"/>
          <p:cNvPicPr preferRelativeResize="0"/>
          <p:nvPr/>
        </p:nvPicPr>
        <p:blipFill>
          <a:blip r:embed="rId4">
            <a:alphaModFix/>
          </a:blip>
          <a:stretch>
            <a:fillRect/>
          </a:stretch>
        </p:blipFill>
        <p:spPr>
          <a:xfrm>
            <a:off x="2550775" y="1357400"/>
            <a:ext cx="4042512" cy="392094"/>
          </a:xfrm>
          <a:prstGeom prst="rect">
            <a:avLst/>
          </a:prstGeom>
          <a:noFill/>
          <a:ln>
            <a:noFill/>
          </a:ln>
        </p:spPr>
      </p:pic>
      <p:sp>
        <p:nvSpPr>
          <p:cNvPr id="936" name="Google Shape;936;p7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6"/>
          <p:cNvSpPr/>
          <p:nvPr/>
        </p:nvSpPr>
        <p:spPr>
          <a:xfrm>
            <a:off x="-412" y="1750"/>
            <a:ext cx="9144000" cy="152400"/>
          </a:xfrm>
          <a:prstGeom prst="rect">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pic>
        <p:nvPicPr>
          <p:cNvPr id="942" name="Google Shape;942;p77"/>
          <p:cNvPicPr preferRelativeResize="0"/>
          <p:nvPr/>
        </p:nvPicPr>
        <p:blipFill>
          <a:blip r:embed="rId3">
            <a:alphaModFix/>
          </a:blip>
          <a:stretch>
            <a:fillRect/>
          </a:stretch>
        </p:blipFill>
        <p:spPr>
          <a:xfrm>
            <a:off x="328613" y="1174125"/>
            <a:ext cx="8486775" cy="3257550"/>
          </a:xfrm>
          <a:prstGeom prst="rect">
            <a:avLst/>
          </a:prstGeom>
          <a:noFill/>
          <a:ln>
            <a:noFill/>
          </a:ln>
        </p:spPr>
      </p:pic>
      <p:sp>
        <p:nvSpPr>
          <p:cNvPr id="943" name="Google Shape;943;p77"/>
          <p:cNvSpPr/>
          <p:nvPr/>
        </p:nvSpPr>
        <p:spPr>
          <a:xfrm>
            <a:off x="3770100" y="1301575"/>
            <a:ext cx="1759500" cy="1580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7"/>
          <p:cNvSpPr/>
          <p:nvPr/>
        </p:nvSpPr>
        <p:spPr>
          <a:xfrm>
            <a:off x="1983800" y="1256700"/>
            <a:ext cx="1759500" cy="1580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7"/>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8" name="Google Shape;948;p77"/>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7"/>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7"/>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7"/>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 CONTROL</a:t>
            </a:r>
            <a:endParaRPr b="1" i="1" sz="4000">
              <a:solidFill>
                <a:srgbClr val="FFFFFF"/>
              </a:solidFill>
              <a:latin typeface="Proxima Nova"/>
              <a:ea typeface="Proxima Nova"/>
              <a:cs typeface="Proxima Nova"/>
              <a:sym typeface="Proxima Nova"/>
            </a:endParaRPr>
          </a:p>
        </p:txBody>
      </p:sp>
      <p:sp>
        <p:nvSpPr>
          <p:cNvPr id="952" name="Google Shape;952;p77"/>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78"/>
          <p:cNvSpPr/>
          <p:nvPr/>
        </p:nvSpPr>
        <p:spPr>
          <a:xfrm>
            <a:off x="2502488" y="439938"/>
            <a:ext cx="4138200" cy="42150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Proxima Nova"/>
                <a:ea typeface="Proxima Nova"/>
                <a:cs typeface="Proxima Nova"/>
                <a:sym typeface="Proxima Nova"/>
              </a:rPr>
              <a:t>Attitude Controller</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cxnSp>
        <p:nvCxnSpPr>
          <p:cNvPr id="959" name="Google Shape;959;p78"/>
          <p:cNvCxnSpPr/>
          <p:nvPr/>
        </p:nvCxnSpPr>
        <p:spPr>
          <a:xfrm>
            <a:off x="824000" y="1749488"/>
            <a:ext cx="1678500" cy="9000"/>
          </a:xfrm>
          <a:prstGeom prst="straightConnector1">
            <a:avLst/>
          </a:prstGeom>
          <a:noFill/>
          <a:ln cap="flat" cmpd="sng" w="28575">
            <a:solidFill>
              <a:schemeClr val="dk2"/>
            </a:solidFill>
            <a:prstDash val="solid"/>
            <a:round/>
            <a:headEnd len="med" w="med" type="none"/>
            <a:tailEnd len="med" w="med" type="triangle"/>
          </a:ln>
        </p:spPr>
      </p:cxnSp>
      <p:cxnSp>
        <p:nvCxnSpPr>
          <p:cNvPr id="960" name="Google Shape;960;p78"/>
          <p:cNvCxnSpPr/>
          <p:nvPr/>
        </p:nvCxnSpPr>
        <p:spPr>
          <a:xfrm>
            <a:off x="824000" y="3427888"/>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961" name="Google Shape;961;p78"/>
          <p:cNvSpPr txBox="1"/>
          <p:nvPr/>
        </p:nvSpPr>
        <p:spPr>
          <a:xfrm>
            <a:off x="823975" y="701400"/>
            <a:ext cx="1482900" cy="1617900"/>
          </a:xfrm>
          <a:prstGeom prst="rect">
            <a:avLst/>
          </a:prstGeom>
          <a:noFill/>
          <a:ln>
            <a:noFill/>
          </a:ln>
        </p:spPr>
        <p:txBody>
          <a:bodyPr anchorCtr="0" anchor="t" bIns="91425" lIns="91425" spcFirstLastPara="1" rIns="91425" wrap="square" tIns="91425">
            <a:noAutofit/>
          </a:bodyPr>
          <a:lstStyle/>
          <a:p>
            <a:pPr indent="114300" lvl="0" marL="0" rtl="0" algn="ctr">
              <a:lnSpc>
                <a:spcPct val="115000"/>
              </a:lnSpc>
              <a:spcBef>
                <a:spcPts val="0"/>
              </a:spcBef>
              <a:spcAft>
                <a:spcPts val="0"/>
              </a:spcAft>
              <a:buNone/>
            </a:pPr>
            <a:r>
              <a:rPr lang="en-US" sz="1800">
                <a:solidFill>
                  <a:schemeClr val="dk2"/>
                </a:solidFill>
                <a:latin typeface="Proxima Nova"/>
                <a:ea typeface="Proxima Nova"/>
                <a:cs typeface="Proxima Nova"/>
                <a:sym typeface="Proxima Nova"/>
              </a:rPr>
              <a:t>ψ </a:t>
            </a:r>
            <a:r>
              <a:rPr baseline="30000" lang="en-US" sz="1800">
                <a:solidFill>
                  <a:schemeClr val="dk2"/>
                </a:solidFill>
                <a:latin typeface="Proxima Nova"/>
                <a:ea typeface="Proxima Nova"/>
                <a:cs typeface="Proxima Nova"/>
                <a:sym typeface="Proxima Nova"/>
              </a:rPr>
              <a:t>desired</a:t>
            </a:r>
            <a:endParaRPr baseline="30000" sz="1800">
              <a:solidFill>
                <a:schemeClr val="dk2"/>
              </a:solidFill>
              <a:latin typeface="Proxima Nova"/>
              <a:ea typeface="Proxima Nova"/>
              <a:cs typeface="Proxima Nova"/>
              <a:sym typeface="Proxima Nova"/>
            </a:endParaRPr>
          </a:p>
          <a:p>
            <a:pPr indent="114300" lvl="0" marL="0" rtl="0" algn="ctr">
              <a:lnSpc>
                <a:spcPct val="115000"/>
              </a:lnSpc>
              <a:spcBef>
                <a:spcPts val="0"/>
              </a:spcBef>
              <a:spcAft>
                <a:spcPts val="0"/>
              </a:spcAft>
              <a:buNone/>
            </a:pPr>
            <a:r>
              <a:rPr lang="en-US" sz="1800">
                <a:solidFill>
                  <a:schemeClr val="dk2"/>
                </a:solidFill>
                <a:latin typeface="Proxima Nova"/>
                <a:ea typeface="Proxima Nova"/>
                <a:cs typeface="Proxima Nova"/>
                <a:sym typeface="Proxima Nova"/>
              </a:rPr>
              <a:t>φ </a:t>
            </a:r>
            <a:r>
              <a:rPr baseline="30000" lang="en-US" sz="1800">
                <a:solidFill>
                  <a:schemeClr val="dk2"/>
                </a:solidFill>
                <a:latin typeface="Proxima Nova"/>
                <a:ea typeface="Proxima Nova"/>
                <a:cs typeface="Proxima Nova"/>
                <a:sym typeface="Proxima Nova"/>
              </a:rPr>
              <a:t>desired</a:t>
            </a:r>
            <a:r>
              <a:rPr baseline="-25000" lang="en-US" sz="1800">
                <a:solidFill>
                  <a:schemeClr val="dk2"/>
                </a:solidFill>
                <a:latin typeface="Proxima Nova"/>
                <a:ea typeface="Proxima Nova"/>
                <a:cs typeface="Proxima Nova"/>
                <a:sym typeface="Proxima Nova"/>
              </a:rPr>
              <a:t>  </a:t>
            </a:r>
            <a:endParaRPr baseline="-25000" sz="1800">
              <a:solidFill>
                <a:schemeClr val="dk2"/>
              </a:solidFill>
              <a:latin typeface="Proxima Nova"/>
              <a:ea typeface="Proxima Nova"/>
              <a:cs typeface="Proxima Nova"/>
              <a:sym typeface="Proxima Nova"/>
            </a:endParaRPr>
          </a:p>
          <a:p>
            <a:pPr indent="114300" lvl="0" marL="0" rtl="0" algn="ctr">
              <a:lnSpc>
                <a:spcPct val="115000"/>
              </a:lnSpc>
              <a:spcBef>
                <a:spcPts val="0"/>
              </a:spcBef>
              <a:spcAft>
                <a:spcPts val="0"/>
              </a:spcAft>
              <a:buNone/>
            </a:pPr>
            <a:r>
              <a:rPr lang="en-US" sz="1800">
                <a:solidFill>
                  <a:schemeClr val="dk2"/>
                </a:solidFill>
                <a:latin typeface="Proxima Nova"/>
                <a:ea typeface="Proxima Nova"/>
                <a:cs typeface="Proxima Nova"/>
                <a:sym typeface="Proxima Nova"/>
              </a:rPr>
              <a:t>θ </a:t>
            </a:r>
            <a:r>
              <a:rPr baseline="30000" lang="en-US" sz="1800">
                <a:solidFill>
                  <a:schemeClr val="dk2"/>
                </a:solidFill>
                <a:latin typeface="Proxima Nova"/>
                <a:ea typeface="Proxima Nova"/>
                <a:cs typeface="Proxima Nova"/>
                <a:sym typeface="Proxima Nova"/>
              </a:rPr>
              <a:t>desired</a:t>
            </a:r>
            <a:endParaRPr sz="11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6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(desired yaw, </a:t>
            </a:r>
            <a:r>
              <a:rPr lang="en-US" sz="1100">
                <a:solidFill>
                  <a:schemeClr val="dk2"/>
                </a:solidFill>
                <a:latin typeface="Proxima Nova"/>
                <a:ea typeface="Proxima Nova"/>
                <a:cs typeface="Proxima Nova"/>
                <a:sym typeface="Proxima Nova"/>
              </a:rPr>
              <a:t>roll, and </a:t>
            </a:r>
            <a:r>
              <a:rPr lang="en-US" sz="1100">
                <a:solidFill>
                  <a:schemeClr val="dk2"/>
                </a:solidFill>
                <a:latin typeface="Proxima Nova"/>
                <a:ea typeface="Proxima Nova"/>
                <a:cs typeface="Proxima Nova"/>
                <a:sym typeface="Proxima Nova"/>
              </a:rPr>
              <a:t>pitch as Euler angles)</a:t>
            </a:r>
            <a:endParaRPr sz="1100">
              <a:solidFill>
                <a:schemeClr val="dk2"/>
              </a:solidFill>
              <a:latin typeface="Proxima Nova"/>
              <a:ea typeface="Proxima Nova"/>
              <a:cs typeface="Proxima Nova"/>
              <a:sym typeface="Proxima Nova"/>
            </a:endParaRPr>
          </a:p>
        </p:txBody>
      </p:sp>
      <p:sp>
        <p:nvSpPr>
          <p:cNvPr id="962" name="Google Shape;962;p78"/>
          <p:cNvSpPr txBox="1"/>
          <p:nvPr/>
        </p:nvSpPr>
        <p:spPr>
          <a:xfrm>
            <a:off x="875588" y="2866552"/>
            <a:ext cx="1575300" cy="13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400">
                <a:solidFill>
                  <a:schemeClr val="dk2"/>
                </a:solidFill>
                <a:highlight>
                  <a:srgbClr val="FFFFFF"/>
                </a:highlight>
                <a:latin typeface="Proxima Nova"/>
                <a:ea typeface="Proxima Nova"/>
                <a:cs typeface="Proxima Nova"/>
                <a:sym typeface="Proxima Nova"/>
              </a:rPr>
              <a:t>q </a:t>
            </a:r>
            <a:r>
              <a:rPr baseline="30000" lang="en-US" sz="1800">
                <a:solidFill>
                  <a:schemeClr val="dk2"/>
                </a:solidFill>
                <a:latin typeface="Proxima Nova"/>
                <a:ea typeface="Proxima Nova"/>
                <a:cs typeface="Proxima Nova"/>
                <a:sym typeface="Proxima Nova"/>
              </a:rPr>
              <a:t>estimated</a:t>
            </a:r>
            <a:r>
              <a:rPr lang="en-US"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(estimated orientation as a quaternion)</a:t>
            </a:r>
            <a:endParaRPr sz="1100">
              <a:solidFill>
                <a:schemeClr val="dk2"/>
              </a:solidFill>
              <a:latin typeface="Proxima Nova"/>
              <a:ea typeface="Proxima Nova"/>
              <a:cs typeface="Proxima Nova"/>
              <a:sym typeface="Proxima Nova"/>
            </a:endParaRPr>
          </a:p>
        </p:txBody>
      </p:sp>
      <p:cxnSp>
        <p:nvCxnSpPr>
          <p:cNvPr id="963" name="Google Shape;963;p78"/>
          <p:cNvCxnSpPr/>
          <p:nvPr/>
        </p:nvCxnSpPr>
        <p:spPr>
          <a:xfrm>
            <a:off x="6640700" y="1887813"/>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964" name="Google Shape;964;p78"/>
          <p:cNvSpPr/>
          <p:nvPr/>
        </p:nvSpPr>
        <p:spPr>
          <a:xfrm>
            <a:off x="-203825" y="1188638"/>
            <a:ext cx="1027800" cy="11307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65" name="Google Shape;965;p78"/>
          <p:cNvSpPr txBox="1"/>
          <p:nvPr/>
        </p:nvSpPr>
        <p:spPr>
          <a:xfrm rot="-5400000">
            <a:off x="-209375" y="1389050"/>
            <a:ext cx="11307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Position</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 Controller</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(20Hz)</a:t>
            </a:r>
            <a:endParaRPr>
              <a:solidFill>
                <a:schemeClr val="dk2"/>
              </a:solidFill>
              <a:latin typeface="Proxima Nova"/>
              <a:ea typeface="Proxima Nova"/>
              <a:cs typeface="Proxima Nova"/>
              <a:sym typeface="Proxima Nova"/>
            </a:endParaRPr>
          </a:p>
        </p:txBody>
      </p:sp>
      <p:sp>
        <p:nvSpPr>
          <p:cNvPr id="966" name="Google Shape;966;p78"/>
          <p:cNvSpPr/>
          <p:nvPr/>
        </p:nvSpPr>
        <p:spPr>
          <a:xfrm>
            <a:off x="-203825" y="2840113"/>
            <a:ext cx="1027800" cy="11307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67" name="Google Shape;967;p78"/>
          <p:cNvSpPr txBox="1"/>
          <p:nvPr/>
        </p:nvSpPr>
        <p:spPr>
          <a:xfrm rot="-5400000">
            <a:off x="-209375" y="3058675"/>
            <a:ext cx="11307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State</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 Estimator</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(200Hz)</a:t>
            </a:r>
            <a:endParaRPr>
              <a:solidFill>
                <a:schemeClr val="dk2"/>
              </a:solidFill>
              <a:latin typeface="Proxima Nova"/>
              <a:ea typeface="Proxima Nova"/>
              <a:cs typeface="Proxima Nova"/>
              <a:sym typeface="Proxima Nova"/>
            </a:endParaRPr>
          </a:p>
        </p:txBody>
      </p:sp>
      <p:sp>
        <p:nvSpPr>
          <p:cNvPr id="968" name="Google Shape;968;p78"/>
          <p:cNvSpPr/>
          <p:nvPr/>
        </p:nvSpPr>
        <p:spPr>
          <a:xfrm>
            <a:off x="8319225" y="1188650"/>
            <a:ext cx="1027800" cy="28002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69" name="Google Shape;969;p78"/>
          <p:cNvSpPr txBox="1"/>
          <p:nvPr/>
        </p:nvSpPr>
        <p:spPr>
          <a:xfrm rot="-5400000">
            <a:off x="7413525" y="2189325"/>
            <a:ext cx="2630100" cy="8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System </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Model</a:t>
            </a:r>
            <a:endParaRPr>
              <a:solidFill>
                <a:schemeClr val="dk2"/>
              </a:solidFill>
              <a:latin typeface="Proxima Nova"/>
              <a:ea typeface="Proxima Nova"/>
              <a:cs typeface="Proxima Nova"/>
              <a:sym typeface="Proxima Nova"/>
            </a:endParaRPr>
          </a:p>
        </p:txBody>
      </p:sp>
      <p:pic>
        <p:nvPicPr>
          <p:cNvPr id="970" name="Google Shape;970;p78"/>
          <p:cNvPicPr preferRelativeResize="0"/>
          <p:nvPr/>
        </p:nvPicPr>
        <p:blipFill>
          <a:blip r:embed="rId3">
            <a:alphaModFix/>
          </a:blip>
          <a:stretch>
            <a:fillRect/>
          </a:stretch>
        </p:blipFill>
        <p:spPr>
          <a:xfrm>
            <a:off x="3743713" y="3037975"/>
            <a:ext cx="1552575" cy="352425"/>
          </a:xfrm>
          <a:prstGeom prst="rect">
            <a:avLst/>
          </a:prstGeom>
          <a:noFill/>
          <a:ln>
            <a:noFill/>
          </a:ln>
        </p:spPr>
      </p:pic>
      <p:pic>
        <p:nvPicPr>
          <p:cNvPr id="971" name="Google Shape;971;p78"/>
          <p:cNvPicPr preferRelativeResize="0"/>
          <p:nvPr/>
        </p:nvPicPr>
        <p:blipFill rotWithShape="1">
          <a:blip r:embed="rId4">
            <a:alphaModFix/>
          </a:blip>
          <a:srcRect b="0" l="0" r="41971" t="0"/>
          <a:stretch/>
        </p:blipFill>
        <p:spPr>
          <a:xfrm>
            <a:off x="3882120" y="3621725"/>
            <a:ext cx="1275750" cy="667900"/>
          </a:xfrm>
          <a:prstGeom prst="rect">
            <a:avLst/>
          </a:prstGeom>
          <a:noFill/>
          <a:ln>
            <a:noFill/>
          </a:ln>
        </p:spPr>
      </p:pic>
      <p:pic>
        <p:nvPicPr>
          <p:cNvPr id="972" name="Google Shape;972;p78"/>
          <p:cNvPicPr preferRelativeResize="0"/>
          <p:nvPr/>
        </p:nvPicPr>
        <p:blipFill>
          <a:blip r:embed="rId5">
            <a:alphaModFix/>
          </a:blip>
          <a:stretch>
            <a:fillRect/>
          </a:stretch>
        </p:blipFill>
        <p:spPr>
          <a:xfrm>
            <a:off x="3124588" y="1987500"/>
            <a:ext cx="2790825" cy="819150"/>
          </a:xfrm>
          <a:prstGeom prst="rect">
            <a:avLst/>
          </a:prstGeom>
          <a:noFill/>
          <a:ln>
            <a:noFill/>
          </a:ln>
        </p:spPr>
      </p:pic>
      <p:pic>
        <p:nvPicPr>
          <p:cNvPr id="973" name="Google Shape;973;p78"/>
          <p:cNvPicPr preferRelativeResize="0"/>
          <p:nvPr/>
        </p:nvPicPr>
        <p:blipFill>
          <a:blip r:embed="rId6">
            <a:alphaModFix/>
          </a:blip>
          <a:stretch>
            <a:fillRect/>
          </a:stretch>
        </p:blipFill>
        <p:spPr>
          <a:xfrm>
            <a:off x="3472763" y="1261700"/>
            <a:ext cx="2198513" cy="515276"/>
          </a:xfrm>
          <a:prstGeom prst="rect">
            <a:avLst/>
          </a:prstGeom>
          <a:noFill/>
          <a:ln>
            <a:noFill/>
          </a:ln>
        </p:spPr>
      </p:pic>
      <p:sp>
        <p:nvSpPr>
          <p:cNvPr id="974" name="Google Shape;974;p78"/>
          <p:cNvSpPr txBox="1"/>
          <p:nvPr/>
        </p:nvSpPr>
        <p:spPr>
          <a:xfrm>
            <a:off x="6692313" y="1308825"/>
            <a:ext cx="1575300" cy="11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400">
                <a:solidFill>
                  <a:schemeClr val="dk2"/>
                </a:solidFill>
                <a:highlight>
                  <a:srgbClr val="FFFFFF"/>
                </a:highlight>
                <a:latin typeface="Proxima Nova"/>
                <a:ea typeface="Proxima Nova"/>
                <a:cs typeface="Proxima Nova"/>
                <a:sym typeface="Proxima Nova"/>
              </a:rPr>
              <a:t>τ</a:t>
            </a:r>
            <a:r>
              <a:rPr baseline="-25000" lang="en-US" sz="1800">
                <a:solidFill>
                  <a:schemeClr val="dk2"/>
                </a:solidFill>
                <a:latin typeface="Proxima Nova"/>
                <a:ea typeface="Proxima Nova"/>
                <a:cs typeface="Proxima Nova"/>
                <a:sym typeface="Proxima Nova"/>
              </a:rPr>
              <a:t>1, 2, 3</a:t>
            </a:r>
            <a:r>
              <a:rPr lang="en-US"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(desired torque along the x, y, and z axes)</a:t>
            </a:r>
            <a:endParaRPr sz="1100">
              <a:solidFill>
                <a:schemeClr val="dk2"/>
              </a:solidFill>
              <a:latin typeface="Proxima Nova"/>
              <a:ea typeface="Proxima Nova"/>
              <a:cs typeface="Proxima Nova"/>
              <a:sym typeface="Proxima Nova"/>
            </a:endParaRPr>
          </a:p>
        </p:txBody>
      </p:sp>
      <p:cxnSp>
        <p:nvCxnSpPr>
          <p:cNvPr id="975" name="Google Shape;975;p78"/>
          <p:cNvCxnSpPr/>
          <p:nvPr/>
        </p:nvCxnSpPr>
        <p:spPr>
          <a:xfrm>
            <a:off x="6640725" y="3350913"/>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976" name="Google Shape;976;p78"/>
          <p:cNvSpPr txBox="1"/>
          <p:nvPr/>
        </p:nvSpPr>
        <p:spPr>
          <a:xfrm>
            <a:off x="6692313" y="2835050"/>
            <a:ext cx="1575300" cy="13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400">
                <a:solidFill>
                  <a:schemeClr val="dk2"/>
                </a:solidFill>
                <a:highlight>
                  <a:srgbClr val="FFFFFF"/>
                </a:highlight>
                <a:latin typeface="Proxima Nova"/>
                <a:ea typeface="Proxima Nova"/>
                <a:cs typeface="Proxima Nova"/>
                <a:sym typeface="Proxima Nova"/>
              </a:rPr>
              <a:t>T </a:t>
            </a:r>
            <a:r>
              <a:rPr baseline="30000" i="1" lang="en-US" sz="1800">
                <a:solidFill>
                  <a:schemeClr val="dk2"/>
                </a:solidFill>
                <a:highlight>
                  <a:srgbClr val="FFFFFF"/>
                </a:highlight>
                <a:latin typeface="Proxima Nova"/>
                <a:ea typeface="Proxima Nova"/>
                <a:cs typeface="Proxima Nova"/>
                <a:sym typeface="Proxima Nova"/>
              </a:rPr>
              <a:t>nominal</a:t>
            </a:r>
            <a:endParaRPr baseline="30000"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(nominal thrust needed to keep the Megalodon steady in the air)</a:t>
            </a:r>
            <a:endParaRPr sz="1100">
              <a:solidFill>
                <a:schemeClr val="dk2"/>
              </a:solidFill>
              <a:latin typeface="Proxima Nova"/>
              <a:ea typeface="Proxima Nova"/>
              <a:cs typeface="Proxima Nova"/>
              <a:sym typeface="Proxima Nova"/>
            </a:endParaRPr>
          </a:p>
        </p:txBody>
      </p:sp>
      <p:sp>
        <p:nvSpPr>
          <p:cNvPr id="977" name="Google Shape;977;p78"/>
          <p:cNvSpPr/>
          <p:nvPr/>
        </p:nvSpPr>
        <p:spPr>
          <a:xfrm>
            <a:off x="-412" y="1750"/>
            <a:ext cx="9144000" cy="152400"/>
          </a:xfrm>
          <a:prstGeom prst="rect">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79"/>
          <p:cNvSpPr/>
          <p:nvPr/>
        </p:nvSpPr>
        <p:spPr>
          <a:xfrm>
            <a:off x="0" y="0"/>
            <a:ext cx="78993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4" name="Google Shape;984;p79"/>
          <p:cNvSpPr/>
          <p:nvPr/>
        </p:nvSpPr>
        <p:spPr>
          <a:xfrm rot="5400000">
            <a:off x="769805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9"/>
          <p:cNvSpPr/>
          <p:nvPr/>
        </p:nvSpPr>
        <p:spPr>
          <a:xfrm rot="-5400000">
            <a:off x="82179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9"/>
          <p:cNvSpPr/>
          <p:nvPr/>
        </p:nvSpPr>
        <p:spPr>
          <a:xfrm>
            <a:off x="8491850" y="556525"/>
            <a:ext cx="6522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9"/>
          <p:cNvSpPr txBox="1"/>
          <p:nvPr/>
        </p:nvSpPr>
        <p:spPr>
          <a:xfrm>
            <a:off x="514975" y="556675"/>
            <a:ext cx="3736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989" name="Google Shape;989;p7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9"/>
          <p:cNvSpPr txBox="1"/>
          <p:nvPr/>
        </p:nvSpPr>
        <p:spPr>
          <a:xfrm>
            <a:off x="0" y="0"/>
            <a:ext cx="83652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ORIENTATION REPRESENTATION</a:t>
            </a:r>
            <a:endParaRPr b="1" i="1" sz="4000">
              <a:solidFill>
                <a:srgbClr val="FFFFFF"/>
              </a:solidFill>
              <a:latin typeface="Proxima Nova"/>
              <a:ea typeface="Proxima Nova"/>
              <a:cs typeface="Proxima Nova"/>
              <a:sym typeface="Proxima Nova"/>
            </a:endParaRPr>
          </a:p>
        </p:txBody>
      </p:sp>
      <p:sp>
        <p:nvSpPr>
          <p:cNvPr id="991" name="Google Shape;991;p79"/>
          <p:cNvSpPr txBox="1"/>
          <p:nvPr/>
        </p:nvSpPr>
        <p:spPr>
          <a:xfrm>
            <a:off x="551950" y="1331550"/>
            <a:ext cx="3800400" cy="33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2"/>
                </a:solidFill>
                <a:latin typeface="Proxima Nova"/>
                <a:ea typeface="Proxima Nova"/>
                <a:cs typeface="Proxima Nova"/>
                <a:sym typeface="Proxima Nova"/>
              </a:rPr>
              <a:t>Euler Angles</a:t>
            </a:r>
            <a:endParaRPr b="1" sz="1800">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Rotation around each of the major axes. </a:t>
            </a:r>
            <a:endParaRPr>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Represented by yaw, pitch, and roll.</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992" name="Google Shape;992;p79"/>
          <p:cNvSpPr txBox="1"/>
          <p:nvPr/>
        </p:nvSpPr>
        <p:spPr>
          <a:xfrm>
            <a:off x="4572000" y="1331550"/>
            <a:ext cx="3800400" cy="33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2"/>
                </a:solidFill>
                <a:latin typeface="Proxima Nova"/>
                <a:ea typeface="Proxima Nova"/>
                <a:cs typeface="Proxima Nova"/>
                <a:sym typeface="Proxima Nova"/>
              </a:rPr>
              <a:t>Gimbal Lock</a:t>
            </a:r>
            <a:endParaRPr b="1" sz="1800">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When the rings align, we lose track of one degree of freedom</a:t>
            </a:r>
            <a:endParaRPr>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Once we stop keeping track of that information, it’s impossible to reorient the axes again.</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descr="Related image" id="993" name="Google Shape;993;p79"/>
          <p:cNvPicPr preferRelativeResize="0"/>
          <p:nvPr/>
        </p:nvPicPr>
        <p:blipFill>
          <a:blip r:embed="rId3">
            <a:alphaModFix/>
          </a:blip>
          <a:stretch>
            <a:fillRect/>
          </a:stretch>
        </p:blipFill>
        <p:spPr>
          <a:xfrm>
            <a:off x="1656100" y="3063750"/>
            <a:ext cx="1592100" cy="1592100"/>
          </a:xfrm>
          <a:prstGeom prst="rect">
            <a:avLst/>
          </a:prstGeom>
          <a:noFill/>
          <a:ln>
            <a:noFill/>
          </a:ln>
        </p:spPr>
      </p:pic>
      <p:pic>
        <p:nvPicPr>
          <p:cNvPr descr="Related image" id="994" name="Google Shape;994;p79"/>
          <p:cNvPicPr preferRelativeResize="0"/>
          <p:nvPr/>
        </p:nvPicPr>
        <p:blipFill>
          <a:blip r:embed="rId4">
            <a:alphaModFix/>
          </a:blip>
          <a:stretch>
            <a:fillRect/>
          </a:stretch>
        </p:blipFill>
        <p:spPr>
          <a:xfrm>
            <a:off x="6223418" y="3063750"/>
            <a:ext cx="1675882" cy="1592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80"/>
          <p:cNvSpPr/>
          <p:nvPr/>
        </p:nvSpPr>
        <p:spPr>
          <a:xfrm>
            <a:off x="0" y="0"/>
            <a:ext cx="78993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0" name="Google Shape;1000;p80"/>
          <p:cNvSpPr/>
          <p:nvPr/>
        </p:nvSpPr>
        <p:spPr>
          <a:xfrm rot="5400000">
            <a:off x="769805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0"/>
          <p:cNvSpPr/>
          <p:nvPr/>
        </p:nvSpPr>
        <p:spPr>
          <a:xfrm rot="-5400000">
            <a:off x="82179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0"/>
          <p:cNvSpPr/>
          <p:nvPr/>
        </p:nvSpPr>
        <p:spPr>
          <a:xfrm>
            <a:off x="8491850" y="556525"/>
            <a:ext cx="6522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0"/>
          <p:cNvSpPr txBox="1"/>
          <p:nvPr/>
        </p:nvSpPr>
        <p:spPr>
          <a:xfrm>
            <a:off x="514975" y="556675"/>
            <a:ext cx="3736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1005" name="Google Shape;1005;p8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0"/>
          <p:cNvSpPr txBox="1"/>
          <p:nvPr/>
        </p:nvSpPr>
        <p:spPr>
          <a:xfrm>
            <a:off x="0" y="0"/>
            <a:ext cx="83652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ORIENTATION REPRESENTATION</a:t>
            </a:r>
            <a:endParaRPr b="1" i="1" sz="4000">
              <a:solidFill>
                <a:srgbClr val="FFFFFF"/>
              </a:solidFill>
              <a:latin typeface="Proxima Nova"/>
              <a:ea typeface="Proxima Nova"/>
              <a:cs typeface="Proxima Nova"/>
              <a:sym typeface="Proxima Nova"/>
            </a:endParaRPr>
          </a:p>
        </p:txBody>
      </p:sp>
      <p:sp>
        <p:nvSpPr>
          <p:cNvPr id="1007" name="Google Shape;1007;p80"/>
          <p:cNvSpPr txBox="1"/>
          <p:nvPr/>
        </p:nvSpPr>
        <p:spPr>
          <a:xfrm>
            <a:off x="551950" y="1331550"/>
            <a:ext cx="3800400" cy="33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2"/>
                </a:solidFill>
                <a:latin typeface="Proxima Nova"/>
                <a:ea typeface="Proxima Nova"/>
                <a:cs typeface="Proxima Nova"/>
                <a:sym typeface="Proxima Nova"/>
              </a:rPr>
              <a:t>Euler Angles</a:t>
            </a:r>
            <a:endParaRPr b="1" sz="1800">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Rotation around each of the major axes. </a:t>
            </a:r>
            <a:endParaRPr>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Represented by yaw, pitch, and roll.</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1008" name="Google Shape;1008;p80"/>
          <p:cNvSpPr txBox="1"/>
          <p:nvPr/>
        </p:nvSpPr>
        <p:spPr>
          <a:xfrm>
            <a:off x="4572000" y="1331550"/>
            <a:ext cx="3800400" cy="33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2"/>
                </a:solidFill>
                <a:latin typeface="Proxima Nova"/>
                <a:ea typeface="Proxima Nova"/>
                <a:cs typeface="Proxima Nova"/>
                <a:sym typeface="Proxima Nova"/>
              </a:rPr>
              <a:t>Gimbal Lock</a:t>
            </a:r>
            <a:endParaRPr b="1" sz="1800">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When the rings align, we lose track of one degree of freedom</a:t>
            </a:r>
            <a:endParaRPr>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Once we stop keeping track of that information, it’s impossible to reorient the axes again.</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descr="Related image" id="1009" name="Google Shape;1009;p80"/>
          <p:cNvPicPr preferRelativeResize="0"/>
          <p:nvPr/>
        </p:nvPicPr>
        <p:blipFill>
          <a:blip r:embed="rId3">
            <a:alphaModFix/>
          </a:blip>
          <a:stretch>
            <a:fillRect/>
          </a:stretch>
        </p:blipFill>
        <p:spPr>
          <a:xfrm>
            <a:off x="1656100" y="3063750"/>
            <a:ext cx="1592100" cy="1592100"/>
          </a:xfrm>
          <a:prstGeom prst="rect">
            <a:avLst/>
          </a:prstGeom>
          <a:noFill/>
          <a:ln>
            <a:noFill/>
          </a:ln>
        </p:spPr>
      </p:pic>
      <p:pic>
        <p:nvPicPr>
          <p:cNvPr descr="Related image" id="1010" name="Google Shape;1010;p80"/>
          <p:cNvPicPr preferRelativeResize="0"/>
          <p:nvPr/>
        </p:nvPicPr>
        <p:blipFill>
          <a:blip r:embed="rId4">
            <a:alphaModFix/>
          </a:blip>
          <a:stretch>
            <a:fillRect/>
          </a:stretch>
        </p:blipFill>
        <p:spPr>
          <a:xfrm>
            <a:off x="6223418" y="3063750"/>
            <a:ext cx="1675882" cy="1592100"/>
          </a:xfrm>
          <a:prstGeom prst="rect">
            <a:avLst/>
          </a:prstGeom>
          <a:noFill/>
          <a:ln>
            <a:noFill/>
          </a:ln>
        </p:spPr>
      </p:pic>
      <p:sp>
        <p:nvSpPr>
          <p:cNvPr id="1011" name="Google Shape;1011;p80"/>
          <p:cNvSpPr/>
          <p:nvPr/>
        </p:nvSpPr>
        <p:spPr>
          <a:xfrm>
            <a:off x="1421100" y="2840750"/>
            <a:ext cx="2001900" cy="19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81"/>
          <p:cNvSpPr/>
          <p:nvPr/>
        </p:nvSpPr>
        <p:spPr>
          <a:xfrm>
            <a:off x="0" y="0"/>
            <a:ext cx="78993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7" name="Google Shape;1017;p81"/>
          <p:cNvSpPr/>
          <p:nvPr/>
        </p:nvSpPr>
        <p:spPr>
          <a:xfrm rot="5400000">
            <a:off x="769805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1"/>
          <p:cNvSpPr/>
          <p:nvPr/>
        </p:nvSpPr>
        <p:spPr>
          <a:xfrm rot="-5400000">
            <a:off x="82179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1"/>
          <p:cNvSpPr/>
          <p:nvPr/>
        </p:nvSpPr>
        <p:spPr>
          <a:xfrm>
            <a:off x="8491850" y="556525"/>
            <a:ext cx="6522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1"/>
          <p:cNvSpPr txBox="1"/>
          <p:nvPr/>
        </p:nvSpPr>
        <p:spPr>
          <a:xfrm>
            <a:off x="514975" y="556675"/>
            <a:ext cx="3736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1022" name="Google Shape;1022;p8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1"/>
          <p:cNvSpPr txBox="1"/>
          <p:nvPr/>
        </p:nvSpPr>
        <p:spPr>
          <a:xfrm>
            <a:off x="0" y="0"/>
            <a:ext cx="83652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ORIENTATION REPRESENTATION</a:t>
            </a:r>
            <a:endParaRPr b="1" i="1" sz="4000">
              <a:solidFill>
                <a:srgbClr val="FFFFFF"/>
              </a:solidFill>
              <a:latin typeface="Proxima Nova"/>
              <a:ea typeface="Proxima Nova"/>
              <a:cs typeface="Proxima Nova"/>
              <a:sym typeface="Proxima Nova"/>
            </a:endParaRPr>
          </a:p>
        </p:txBody>
      </p:sp>
      <p:sp>
        <p:nvSpPr>
          <p:cNvPr id="1024" name="Google Shape;1024;p81"/>
          <p:cNvSpPr txBox="1"/>
          <p:nvPr/>
        </p:nvSpPr>
        <p:spPr>
          <a:xfrm>
            <a:off x="551950" y="1331550"/>
            <a:ext cx="3800400" cy="33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2"/>
                </a:solidFill>
                <a:latin typeface="Proxima Nova"/>
                <a:ea typeface="Proxima Nova"/>
                <a:cs typeface="Proxima Nova"/>
                <a:sym typeface="Proxima Nova"/>
              </a:rPr>
              <a:t>Euler Angles</a:t>
            </a:r>
            <a:endParaRPr b="1" sz="1800">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Rotation around each of the major axes. </a:t>
            </a:r>
            <a:endParaRPr>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Represented by yaw, pitch, and roll.</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1025" name="Google Shape;1025;p81"/>
          <p:cNvSpPr txBox="1"/>
          <p:nvPr/>
        </p:nvSpPr>
        <p:spPr>
          <a:xfrm>
            <a:off x="4572000" y="1331550"/>
            <a:ext cx="3800400" cy="33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2"/>
                </a:solidFill>
                <a:latin typeface="Proxima Nova"/>
                <a:ea typeface="Proxima Nova"/>
                <a:cs typeface="Proxima Nova"/>
                <a:sym typeface="Proxima Nova"/>
              </a:rPr>
              <a:t>Gimbal Lock</a:t>
            </a:r>
            <a:endParaRPr b="1" sz="1800">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When the rings align, we lose track of one degree of freedom</a:t>
            </a:r>
            <a:endParaRPr>
              <a:solidFill>
                <a:schemeClr val="dk2"/>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Once we stop keeping track of that information, it’s impossible to reorient the axes again.</a:t>
            </a:r>
            <a:endParaRPr>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descr="Related image" id="1026" name="Google Shape;1026;p81"/>
          <p:cNvPicPr preferRelativeResize="0"/>
          <p:nvPr/>
        </p:nvPicPr>
        <p:blipFill>
          <a:blip r:embed="rId3">
            <a:alphaModFix/>
          </a:blip>
          <a:stretch>
            <a:fillRect/>
          </a:stretch>
        </p:blipFill>
        <p:spPr>
          <a:xfrm>
            <a:off x="1656100" y="3063750"/>
            <a:ext cx="1592100" cy="1592100"/>
          </a:xfrm>
          <a:prstGeom prst="rect">
            <a:avLst/>
          </a:prstGeom>
          <a:noFill/>
          <a:ln>
            <a:noFill/>
          </a:ln>
        </p:spPr>
      </p:pic>
      <p:pic>
        <p:nvPicPr>
          <p:cNvPr descr="Related image" id="1027" name="Google Shape;1027;p81"/>
          <p:cNvPicPr preferRelativeResize="0"/>
          <p:nvPr/>
        </p:nvPicPr>
        <p:blipFill>
          <a:blip r:embed="rId4">
            <a:alphaModFix/>
          </a:blip>
          <a:stretch>
            <a:fillRect/>
          </a:stretch>
        </p:blipFill>
        <p:spPr>
          <a:xfrm>
            <a:off x="6223418" y="3063750"/>
            <a:ext cx="1675882" cy="1592100"/>
          </a:xfrm>
          <a:prstGeom prst="rect">
            <a:avLst/>
          </a:prstGeom>
          <a:noFill/>
          <a:ln>
            <a:noFill/>
          </a:ln>
        </p:spPr>
      </p:pic>
      <p:sp>
        <p:nvSpPr>
          <p:cNvPr id="1028" name="Google Shape;1028;p81"/>
          <p:cNvSpPr/>
          <p:nvPr/>
        </p:nvSpPr>
        <p:spPr>
          <a:xfrm>
            <a:off x="6014400" y="2914925"/>
            <a:ext cx="2001900" cy="19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82"/>
          <p:cNvSpPr/>
          <p:nvPr/>
        </p:nvSpPr>
        <p:spPr>
          <a:xfrm>
            <a:off x="2502488" y="439938"/>
            <a:ext cx="4138200" cy="42150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Proxima Nova"/>
                <a:ea typeface="Proxima Nova"/>
                <a:cs typeface="Proxima Nova"/>
                <a:sym typeface="Proxima Nova"/>
              </a:rPr>
              <a:t>Attitude Controller</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cxnSp>
        <p:nvCxnSpPr>
          <p:cNvPr id="1035" name="Google Shape;1035;p82"/>
          <p:cNvCxnSpPr/>
          <p:nvPr/>
        </p:nvCxnSpPr>
        <p:spPr>
          <a:xfrm>
            <a:off x="824000" y="1749488"/>
            <a:ext cx="1678500" cy="9000"/>
          </a:xfrm>
          <a:prstGeom prst="straightConnector1">
            <a:avLst/>
          </a:prstGeom>
          <a:noFill/>
          <a:ln cap="flat" cmpd="sng" w="28575">
            <a:solidFill>
              <a:schemeClr val="dk2"/>
            </a:solidFill>
            <a:prstDash val="solid"/>
            <a:round/>
            <a:headEnd len="med" w="med" type="none"/>
            <a:tailEnd len="med" w="med" type="triangle"/>
          </a:ln>
        </p:spPr>
      </p:cxnSp>
      <p:cxnSp>
        <p:nvCxnSpPr>
          <p:cNvPr id="1036" name="Google Shape;1036;p82"/>
          <p:cNvCxnSpPr/>
          <p:nvPr/>
        </p:nvCxnSpPr>
        <p:spPr>
          <a:xfrm>
            <a:off x="824000" y="3427888"/>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1037" name="Google Shape;1037;p82"/>
          <p:cNvSpPr txBox="1"/>
          <p:nvPr/>
        </p:nvSpPr>
        <p:spPr>
          <a:xfrm>
            <a:off x="823975" y="701400"/>
            <a:ext cx="1482900" cy="1617900"/>
          </a:xfrm>
          <a:prstGeom prst="rect">
            <a:avLst/>
          </a:prstGeom>
          <a:noFill/>
          <a:ln>
            <a:noFill/>
          </a:ln>
        </p:spPr>
        <p:txBody>
          <a:bodyPr anchorCtr="0" anchor="t" bIns="91425" lIns="91425" spcFirstLastPara="1" rIns="91425" wrap="square" tIns="91425">
            <a:noAutofit/>
          </a:bodyPr>
          <a:lstStyle/>
          <a:p>
            <a:pPr indent="114300" lvl="0" marL="0" rtl="0" algn="ctr">
              <a:lnSpc>
                <a:spcPct val="115000"/>
              </a:lnSpc>
              <a:spcBef>
                <a:spcPts val="0"/>
              </a:spcBef>
              <a:spcAft>
                <a:spcPts val="0"/>
              </a:spcAft>
              <a:buNone/>
            </a:pPr>
            <a:r>
              <a:rPr lang="en-US" sz="1800">
                <a:solidFill>
                  <a:schemeClr val="dk2"/>
                </a:solidFill>
                <a:latin typeface="Proxima Nova"/>
                <a:ea typeface="Proxima Nova"/>
                <a:cs typeface="Proxima Nova"/>
                <a:sym typeface="Proxima Nova"/>
              </a:rPr>
              <a:t>ψ </a:t>
            </a:r>
            <a:r>
              <a:rPr baseline="30000" lang="en-US" sz="1800">
                <a:solidFill>
                  <a:schemeClr val="dk2"/>
                </a:solidFill>
                <a:latin typeface="Proxima Nova"/>
                <a:ea typeface="Proxima Nova"/>
                <a:cs typeface="Proxima Nova"/>
                <a:sym typeface="Proxima Nova"/>
              </a:rPr>
              <a:t>desired</a:t>
            </a:r>
            <a:endParaRPr baseline="30000" sz="1800">
              <a:solidFill>
                <a:schemeClr val="dk2"/>
              </a:solidFill>
              <a:latin typeface="Proxima Nova"/>
              <a:ea typeface="Proxima Nova"/>
              <a:cs typeface="Proxima Nova"/>
              <a:sym typeface="Proxima Nova"/>
            </a:endParaRPr>
          </a:p>
          <a:p>
            <a:pPr indent="114300" lvl="0" marL="0" rtl="0" algn="ctr">
              <a:lnSpc>
                <a:spcPct val="115000"/>
              </a:lnSpc>
              <a:spcBef>
                <a:spcPts val="0"/>
              </a:spcBef>
              <a:spcAft>
                <a:spcPts val="0"/>
              </a:spcAft>
              <a:buNone/>
            </a:pPr>
            <a:r>
              <a:rPr lang="en-US" sz="1800">
                <a:solidFill>
                  <a:schemeClr val="dk2"/>
                </a:solidFill>
                <a:latin typeface="Proxima Nova"/>
                <a:ea typeface="Proxima Nova"/>
                <a:cs typeface="Proxima Nova"/>
                <a:sym typeface="Proxima Nova"/>
              </a:rPr>
              <a:t>φ </a:t>
            </a:r>
            <a:r>
              <a:rPr baseline="30000" lang="en-US" sz="1800">
                <a:solidFill>
                  <a:schemeClr val="dk2"/>
                </a:solidFill>
                <a:latin typeface="Proxima Nova"/>
                <a:ea typeface="Proxima Nova"/>
                <a:cs typeface="Proxima Nova"/>
                <a:sym typeface="Proxima Nova"/>
              </a:rPr>
              <a:t>desired</a:t>
            </a:r>
            <a:r>
              <a:rPr baseline="-25000" lang="en-US" sz="1800">
                <a:solidFill>
                  <a:schemeClr val="dk2"/>
                </a:solidFill>
                <a:latin typeface="Proxima Nova"/>
                <a:ea typeface="Proxima Nova"/>
                <a:cs typeface="Proxima Nova"/>
                <a:sym typeface="Proxima Nova"/>
              </a:rPr>
              <a:t>  </a:t>
            </a:r>
            <a:endParaRPr baseline="-25000" sz="1800">
              <a:solidFill>
                <a:schemeClr val="dk2"/>
              </a:solidFill>
              <a:latin typeface="Proxima Nova"/>
              <a:ea typeface="Proxima Nova"/>
              <a:cs typeface="Proxima Nova"/>
              <a:sym typeface="Proxima Nova"/>
            </a:endParaRPr>
          </a:p>
          <a:p>
            <a:pPr indent="114300" lvl="0" marL="0" rtl="0" algn="ctr">
              <a:lnSpc>
                <a:spcPct val="115000"/>
              </a:lnSpc>
              <a:spcBef>
                <a:spcPts val="0"/>
              </a:spcBef>
              <a:spcAft>
                <a:spcPts val="0"/>
              </a:spcAft>
              <a:buNone/>
            </a:pPr>
            <a:r>
              <a:rPr lang="en-US" sz="1800">
                <a:solidFill>
                  <a:schemeClr val="dk2"/>
                </a:solidFill>
                <a:latin typeface="Proxima Nova"/>
                <a:ea typeface="Proxima Nova"/>
                <a:cs typeface="Proxima Nova"/>
                <a:sym typeface="Proxima Nova"/>
              </a:rPr>
              <a:t>θ </a:t>
            </a:r>
            <a:r>
              <a:rPr baseline="30000" lang="en-US" sz="1800">
                <a:solidFill>
                  <a:schemeClr val="dk2"/>
                </a:solidFill>
                <a:latin typeface="Proxima Nova"/>
                <a:ea typeface="Proxima Nova"/>
                <a:cs typeface="Proxima Nova"/>
                <a:sym typeface="Proxima Nova"/>
              </a:rPr>
              <a:t>desired</a:t>
            </a:r>
            <a:endParaRPr sz="11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6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(desired yaw, roll, and pitch as Euler angles)</a:t>
            </a:r>
            <a:endParaRPr sz="1100">
              <a:solidFill>
                <a:schemeClr val="dk2"/>
              </a:solidFill>
              <a:latin typeface="Proxima Nova"/>
              <a:ea typeface="Proxima Nova"/>
              <a:cs typeface="Proxima Nova"/>
              <a:sym typeface="Proxima Nova"/>
            </a:endParaRPr>
          </a:p>
        </p:txBody>
      </p:sp>
      <p:sp>
        <p:nvSpPr>
          <p:cNvPr id="1038" name="Google Shape;1038;p82"/>
          <p:cNvSpPr txBox="1"/>
          <p:nvPr/>
        </p:nvSpPr>
        <p:spPr>
          <a:xfrm>
            <a:off x="875588" y="2866552"/>
            <a:ext cx="1575300" cy="13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400">
                <a:solidFill>
                  <a:schemeClr val="dk2"/>
                </a:solidFill>
                <a:highlight>
                  <a:srgbClr val="FFFFFF"/>
                </a:highlight>
                <a:latin typeface="Proxima Nova"/>
                <a:ea typeface="Proxima Nova"/>
                <a:cs typeface="Proxima Nova"/>
                <a:sym typeface="Proxima Nova"/>
              </a:rPr>
              <a:t>q </a:t>
            </a:r>
            <a:r>
              <a:rPr baseline="30000" lang="en-US" sz="1800">
                <a:solidFill>
                  <a:schemeClr val="dk2"/>
                </a:solidFill>
                <a:latin typeface="Proxima Nova"/>
                <a:ea typeface="Proxima Nova"/>
                <a:cs typeface="Proxima Nova"/>
                <a:sym typeface="Proxima Nova"/>
              </a:rPr>
              <a:t>estimated</a:t>
            </a:r>
            <a:r>
              <a:rPr lang="en-US"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(estimated orientation as a quaternion)</a:t>
            </a:r>
            <a:endParaRPr sz="1100">
              <a:solidFill>
                <a:schemeClr val="dk2"/>
              </a:solidFill>
              <a:latin typeface="Proxima Nova"/>
              <a:ea typeface="Proxima Nova"/>
              <a:cs typeface="Proxima Nova"/>
              <a:sym typeface="Proxima Nova"/>
            </a:endParaRPr>
          </a:p>
        </p:txBody>
      </p:sp>
      <p:cxnSp>
        <p:nvCxnSpPr>
          <p:cNvPr id="1039" name="Google Shape;1039;p82"/>
          <p:cNvCxnSpPr/>
          <p:nvPr/>
        </p:nvCxnSpPr>
        <p:spPr>
          <a:xfrm>
            <a:off x="6640700" y="1887813"/>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1040" name="Google Shape;1040;p82"/>
          <p:cNvSpPr/>
          <p:nvPr/>
        </p:nvSpPr>
        <p:spPr>
          <a:xfrm>
            <a:off x="-203825" y="1188638"/>
            <a:ext cx="1027800" cy="11307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41" name="Google Shape;1041;p82"/>
          <p:cNvSpPr txBox="1"/>
          <p:nvPr/>
        </p:nvSpPr>
        <p:spPr>
          <a:xfrm rot="-5400000">
            <a:off x="-209375" y="1389050"/>
            <a:ext cx="11307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Position</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 Controller</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(20Hz)</a:t>
            </a:r>
            <a:endParaRPr>
              <a:solidFill>
                <a:schemeClr val="dk2"/>
              </a:solidFill>
              <a:latin typeface="Proxima Nova"/>
              <a:ea typeface="Proxima Nova"/>
              <a:cs typeface="Proxima Nova"/>
              <a:sym typeface="Proxima Nova"/>
            </a:endParaRPr>
          </a:p>
        </p:txBody>
      </p:sp>
      <p:sp>
        <p:nvSpPr>
          <p:cNvPr id="1042" name="Google Shape;1042;p82"/>
          <p:cNvSpPr/>
          <p:nvPr/>
        </p:nvSpPr>
        <p:spPr>
          <a:xfrm>
            <a:off x="-203825" y="2840113"/>
            <a:ext cx="1027800" cy="11307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43" name="Google Shape;1043;p82"/>
          <p:cNvSpPr txBox="1"/>
          <p:nvPr/>
        </p:nvSpPr>
        <p:spPr>
          <a:xfrm rot="-5400000">
            <a:off x="-209375" y="3058675"/>
            <a:ext cx="11307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State</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 Estimator</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(200Hz)</a:t>
            </a:r>
            <a:endParaRPr>
              <a:solidFill>
                <a:schemeClr val="dk2"/>
              </a:solidFill>
              <a:latin typeface="Proxima Nova"/>
              <a:ea typeface="Proxima Nova"/>
              <a:cs typeface="Proxima Nova"/>
              <a:sym typeface="Proxima Nova"/>
            </a:endParaRPr>
          </a:p>
        </p:txBody>
      </p:sp>
      <p:sp>
        <p:nvSpPr>
          <p:cNvPr id="1044" name="Google Shape;1044;p82"/>
          <p:cNvSpPr/>
          <p:nvPr/>
        </p:nvSpPr>
        <p:spPr>
          <a:xfrm>
            <a:off x="8319225" y="1188650"/>
            <a:ext cx="1027800" cy="28002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45" name="Google Shape;1045;p82"/>
          <p:cNvSpPr txBox="1"/>
          <p:nvPr/>
        </p:nvSpPr>
        <p:spPr>
          <a:xfrm rot="-5400000">
            <a:off x="7413525" y="2189325"/>
            <a:ext cx="2630100" cy="8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System </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Model</a:t>
            </a:r>
            <a:endParaRPr>
              <a:solidFill>
                <a:schemeClr val="dk2"/>
              </a:solidFill>
              <a:latin typeface="Proxima Nova"/>
              <a:ea typeface="Proxima Nova"/>
              <a:cs typeface="Proxima Nova"/>
              <a:sym typeface="Proxima Nova"/>
            </a:endParaRPr>
          </a:p>
        </p:txBody>
      </p:sp>
      <p:pic>
        <p:nvPicPr>
          <p:cNvPr id="1046" name="Google Shape;1046;p82"/>
          <p:cNvPicPr preferRelativeResize="0"/>
          <p:nvPr/>
        </p:nvPicPr>
        <p:blipFill>
          <a:blip r:embed="rId4">
            <a:alphaModFix/>
          </a:blip>
          <a:stretch>
            <a:fillRect/>
          </a:stretch>
        </p:blipFill>
        <p:spPr>
          <a:xfrm>
            <a:off x="3743713" y="3037975"/>
            <a:ext cx="1552575" cy="352425"/>
          </a:xfrm>
          <a:prstGeom prst="rect">
            <a:avLst/>
          </a:prstGeom>
          <a:noFill/>
          <a:ln>
            <a:noFill/>
          </a:ln>
        </p:spPr>
      </p:pic>
      <p:pic>
        <p:nvPicPr>
          <p:cNvPr id="1047" name="Google Shape;1047;p82"/>
          <p:cNvPicPr preferRelativeResize="0"/>
          <p:nvPr/>
        </p:nvPicPr>
        <p:blipFill rotWithShape="1">
          <a:blip r:embed="rId5">
            <a:alphaModFix/>
          </a:blip>
          <a:srcRect b="0" l="0" r="41971" t="0"/>
          <a:stretch/>
        </p:blipFill>
        <p:spPr>
          <a:xfrm>
            <a:off x="3882120" y="3621725"/>
            <a:ext cx="1275750" cy="667900"/>
          </a:xfrm>
          <a:prstGeom prst="rect">
            <a:avLst/>
          </a:prstGeom>
          <a:noFill/>
          <a:ln>
            <a:noFill/>
          </a:ln>
        </p:spPr>
      </p:pic>
      <p:pic>
        <p:nvPicPr>
          <p:cNvPr id="1048" name="Google Shape;1048;p82"/>
          <p:cNvPicPr preferRelativeResize="0"/>
          <p:nvPr/>
        </p:nvPicPr>
        <p:blipFill>
          <a:blip r:embed="rId6">
            <a:alphaModFix/>
          </a:blip>
          <a:stretch>
            <a:fillRect/>
          </a:stretch>
        </p:blipFill>
        <p:spPr>
          <a:xfrm>
            <a:off x="3124588" y="1987500"/>
            <a:ext cx="2790825" cy="819150"/>
          </a:xfrm>
          <a:prstGeom prst="rect">
            <a:avLst/>
          </a:prstGeom>
          <a:noFill/>
          <a:ln>
            <a:noFill/>
          </a:ln>
        </p:spPr>
      </p:pic>
      <p:pic>
        <p:nvPicPr>
          <p:cNvPr id="1049" name="Google Shape;1049;p82"/>
          <p:cNvPicPr preferRelativeResize="0"/>
          <p:nvPr/>
        </p:nvPicPr>
        <p:blipFill>
          <a:blip r:embed="rId7">
            <a:alphaModFix/>
          </a:blip>
          <a:stretch>
            <a:fillRect/>
          </a:stretch>
        </p:blipFill>
        <p:spPr>
          <a:xfrm>
            <a:off x="3472763" y="1261700"/>
            <a:ext cx="2198513" cy="515276"/>
          </a:xfrm>
          <a:prstGeom prst="rect">
            <a:avLst/>
          </a:prstGeom>
          <a:noFill/>
          <a:ln>
            <a:noFill/>
          </a:ln>
        </p:spPr>
      </p:pic>
      <p:sp>
        <p:nvSpPr>
          <p:cNvPr id="1050" name="Google Shape;1050;p82"/>
          <p:cNvSpPr txBox="1"/>
          <p:nvPr/>
        </p:nvSpPr>
        <p:spPr>
          <a:xfrm>
            <a:off x="6692313" y="1308825"/>
            <a:ext cx="1575300" cy="11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400">
                <a:solidFill>
                  <a:schemeClr val="dk2"/>
                </a:solidFill>
                <a:highlight>
                  <a:srgbClr val="FFFFFF"/>
                </a:highlight>
                <a:latin typeface="Proxima Nova"/>
                <a:ea typeface="Proxima Nova"/>
                <a:cs typeface="Proxima Nova"/>
                <a:sym typeface="Proxima Nova"/>
              </a:rPr>
              <a:t>τ</a:t>
            </a:r>
            <a:r>
              <a:rPr baseline="-25000" lang="en-US" sz="1800">
                <a:solidFill>
                  <a:schemeClr val="dk2"/>
                </a:solidFill>
                <a:latin typeface="Proxima Nova"/>
                <a:ea typeface="Proxima Nova"/>
                <a:cs typeface="Proxima Nova"/>
                <a:sym typeface="Proxima Nova"/>
              </a:rPr>
              <a:t>1, 2, 3</a:t>
            </a:r>
            <a:r>
              <a:rPr lang="en-US"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(desired torque along the x, y, and z axes)</a:t>
            </a:r>
            <a:endParaRPr sz="1100">
              <a:solidFill>
                <a:schemeClr val="dk2"/>
              </a:solidFill>
              <a:latin typeface="Proxima Nova"/>
              <a:ea typeface="Proxima Nova"/>
              <a:cs typeface="Proxima Nova"/>
              <a:sym typeface="Proxima Nova"/>
            </a:endParaRPr>
          </a:p>
        </p:txBody>
      </p:sp>
      <p:cxnSp>
        <p:nvCxnSpPr>
          <p:cNvPr id="1051" name="Google Shape;1051;p82"/>
          <p:cNvCxnSpPr/>
          <p:nvPr/>
        </p:nvCxnSpPr>
        <p:spPr>
          <a:xfrm>
            <a:off x="6640725" y="3350913"/>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1052" name="Google Shape;1052;p82"/>
          <p:cNvSpPr txBox="1"/>
          <p:nvPr/>
        </p:nvSpPr>
        <p:spPr>
          <a:xfrm>
            <a:off x="6692313" y="2835050"/>
            <a:ext cx="1575300" cy="13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400">
                <a:solidFill>
                  <a:schemeClr val="dk2"/>
                </a:solidFill>
                <a:highlight>
                  <a:srgbClr val="FFFFFF"/>
                </a:highlight>
                <a:latin typeface="Proxima Nova"/>
                <a:ea typeface="Proxima Nova"/>
                <a:cs typeface="Proxima Nova"/>
                <a:sym typeface="Proxima Nova"/>
              </a:rPr>
              <a:t>T </a:t>
            </a:r>
            <a:r>
              <a:rPr baseline="30000" i="1" lang="en-US" sz="1800">
                <a:solidFill>
                  <a:schemeClr val="dk2"/>
                </a:solidFill>
                <a:highlight>
                  <a:srgbClr val="FFFFFF"/>
                </a:highlight>
                <a:latin typeface="Proxima Nova"/>
                <a:ea typeface="Proxima Nova"/>
                <a:cs typeface="Proxima Nova"/>
                <a:sym typeface="Proxima Nova"/>
              </a:rPr>
              <a:t>nominal</a:t>
            </a:r>
            <a:endParaRPr baseline="30000"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(nominal thrust needed to keep the Megalodon steady in the air)</a:t>
            </a:r>
            <a:endParaRPr sz="1100">
              <a:solidFill>
                <a:schemeClr val="dk2"/>
              </a:solidFill>
              <a:latin typeface="Proxima Nova"/>
              <a:ea typeface="Proxima Nova"/>
              <a:cs typeface="Proxima Nova"/>
              <a:sym typeface="Proxima Nova"/>
            </a:endParaRPr>
          </a:p>
        </p:txBody>
      </p:sp>
      <p:sp>
        <p:nvSpPr>
          <p:cNvPr id="1053" name="Google Shape;1053;p82"/>
          <p:cNvSpPr/>
          <p:nvPr/>
        </p:nvSpPr>
        <p:spPr>
          <a:xfrm>
            <a:off x="-412" y="1750"/>
            <a:ext cx="9144000" cy="152400"/>
          </a:xfrm>
          <a:prstGeom prst="rect">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pic>
        <p:nvPicPr>
          <p:cNvPr id="1059" name="Google Shape;1059;p83"/>
          <p:cNvPicPr preferRelativeResize="0"/>
          <p:nvPr/>
        </p:nvPicPr>
        <p:blipFill>
          <a:blip r:embed="rId3">
            <a:alphaModFix/>
          </a:blip>
          <a:stretch>
            <a:fillRect/>
          </a:stretch>
        </p:blipFill>
        <p:spPr>
          <a:xfrm>
            <a:off x="328638" y="1174125"/>
            <a:ext cx="8486775" cy="3257550"/>
          </a:xfrm>
          <a:prstGeom prst="rect">
            <a:avLst/>
          </a:prstGeom>
          <a:noFill/>
          <a:ln>
            <a:noFill/>
          </a:ln>
        </p:spPr>
      </p:pic>
      <p:sp>
        <p:nvSpPr>
          <p:cNvPr id="1060" name="Google Shape;1060;p83"/>
          <p:cNvSpPr/>
          <p:nvPr/>
        </p:nvSpPr>
        <p:spPr>
          <a:xfrm>
            <a:off x="5260175" y="1400325"/>
            <a:ext cx="2001900" cy="19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3"/>
          <p:cNvSpPr/>
          <p:nvPr/>
        </p:nvSpPr>
        <p:spPr>
          <a:xfrm>
            <a:off x="3770100" y="1301575"/>
            <a:ext cx="1759500" cy="1580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3"/>
          <p:cNvSpPr/>
          <p:nvPr/>
        </p:nvSpPr>
        <p:spPr>
          <a:xfrm>
            <a:off x="1983800" y="1256700"/>
            <a:ext cx="1759500" cy="1580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3"/>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6" name="Google Shape;1066;p83"/>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3"/>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3"/>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3"/>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 CONTROL</a:t>
            </a:r>
            <a:endParaRPr b="1" i="1" sz="4000">
              <a:solidFill>
                <a:srgbClr val="FFFFFF"/>
              </a:solidFill>
              <a:latin typeface="Proxima Nova"/>
              <a:ea typeface="Proxima Nova"/>
              <a:cs typeface="Proxima Nova"/>
              <a:sym typeface="Proxima Nova"/>
            </a:endParaRPr>
          </a:p>
        </p:txBody>
      </p:sp>
      <p:sp>
        <p:nvSpPr>
          <p:cNvPr id="1070" name="Google Shape;1070;p83"/>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Google Shape;1076;p84"/>
          <p:cNvSpPr/>
          <p:nvPr/>
        </p:nvSpPr>
        <p:spPr>
          <a:xfrm>
            <a:off x="2502488" y="439938"/>
            <a:ext cx="4138200" cy="42150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Proxima Nova"/>
                <a:ea typeface="Proxima Nova"/>
                <a:cs typeface="Proxima Nova"/>
                <a:sym typeface="Proxima Nova"/>
              </a:rPr>
              <a:t>System Model</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T</a:t>
            </a:r>
            <a:endParaRPr/>
          </a:p>
        </p:txBody>
      </p:sp>
      <p:pic>
        <p:nvPicPr>
          <p:cNvPr id="1077" name="Google Shape;1077;p84"/>
          <p:cNvPicPr preferRelativeResize="0"/>
          <p:nvPr/>
        </p:nvPicPr>
        <p:blipFill>
          <a:blip r:embed="rId3">
            <a:alphaModFix/>
          </a:blip>
          <a:stretch>
            <a:fillRect/>
          </a:stretch>
        </p:blipFill>
        <p:spPr>
          <a:xfrm>
            <a:off x="4147725" y="1072925"/>
            <a:ext cx="847725" cy="304800"/>
          </a:xfrm>
          <a:prstGeom prst="rect">
            <a:avLst/>
          </a:prstGeom>
          <a:noFill/>
          <a:ln>
            <a:noFill/>
          </a:ln>
        </p:spPr>
      </p:pic>
      <p:pic>
        <p:nvPicPr>
          <p:cNvPr id="1078" name="Google Shape;1078;p84"/>
          <p:cNvPicPr preferRelativeResize="0"/>
          <p:nvPr/>
        </p:nvPicPr>
        <p:blipFill>
          <a:blip r:embed="rId4">
            <a:alphaModFix/>
          </a:blip>
          <a:stretch>
            <a:fillRect/>
          </a:stretch>
        </p:blipFill>
        <p:spPr>
          <a:xfrm>
            <a:off x="4086238" y="1377725"/>
            <a:ext cx="971550" cy="314325"/>
          </a:xfrm>
          <a:prstGeom prst="rect">
            <a:avLst/>
          </a:prstGeom>
          <a:noFill/>
          <a:ln>
            <a:noFill/>
          </a:ln>
        </p:spPr>
      </p:pic>
      <p:pic>
        <p:nvPicPr>
          <p:cNvPr id="1079" name="Google Shape;1079;p84"/>
          <p:cNvPicPr preferRelativeResize="0"/>
          <p:nvPr/>
        </p:nvPicPr>
        <p:blipFill>
          <a:blip r:embed="rId5">
            <a:alphaModFix/>
          </a:blip>
          <a:stretch>
            <a:fillRect/>
          </a:stretch>
        </p:blipFill>
        <p:spPr>
          <a:xfrm>
            <a:off x="2967050" y="3181375"/>
            <a:ext cx="3209925" cy="1314450"/>
          </a:xfrm>
          <a:prstGeom prst="rect">
            <a:avLst/>
          </a:prstGeom>
          <a:noFill/>
          <a:ln>
            <a:noFill/>
          </a:ln>
        </p:spPr>
      </p:pic>
      <p:pic>
        <p:nvPicPr>
          <p:cNvPr id="1080" name="Google Shape;1080;p84"/>
          <p:cNvPicPr preferRelativeResize="0"/>
          <p:nvPr/>
        </p:nvPicPr>
        <p:blipFill>
          <a:blip r:embed="rId6">
            <a:alphaModFix/>
          </a:blip>
          <a:stretch>
            <a:fillRect/>
          </a:stretch>
        </p:blipFill>
        <p:spPr>
          <a:xfrm>
            <a:off x="3457563" y="1620252"/>
            <a:ext cx="2228049" cy="1487800"/>
          </a:xfrm>
          <a:prstGeom prst="rect">
            <a:avLst/>
          </a:prstGeom>
          <a:noFill/>
          <a:ln>
            <a:noFill/>
          </a:ln>
        </p:spPr>
      </p:pic>
      <p:cxnSp>
        <p:nvCxnSpPr>
          <p:cNvPr id="1081" name="Google Shape;1081;p84"/>
          <p:cNvCxnSpPr/>
          <p:nvPr/>
        </p:nvCxnSpPr>
        <p:spPr>
          <a:xfrm>
            <a:off x="824000" y="1749488"/>
            <a:ext cx="1678500" cy="9000"/>
          </a:xfrm>
          <a:prstGeom prst="straightConnector1">
            <a:avLst/>
          </a:prstGeom>
          <a:noFill/>
          <a:ln cap="flat" cmpd="sng" w="28575">
            <a:solidFill>
              <a:schemeClr val="dk2"/>
            </a:solidFill>
            <a:prstDash val="solid"/>
            <a:round/>
            <a:headEnd len="med" w="med" type="none"/>
            <a:tailEnd len="med" w="med" type="triangle"/>
          </a:ln>
        </p:spPr>
      </p:cxnSp>
      <p:cxnSp>
        <p:nvCxnSpPr>
          <p:cNvPr id="1082" name="Google Shape;1082;p84"/>
          <p:cNvCxnSpPr/>
          <p:nvPr/>
        </p:nvCxnSpPr>
        <p:spPr>
          <a:xfrm>
            <a:off x="824000" y="3427888"/>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1083" name="Google Shape;1083;p84"/>
          <p:cNvSpPr txBox="1"/>
          <p:nvPr/>
        </p:nvSpPr>
        <p:spPr>
          <a:xfrm>
            <a:off x="824025" y="1261688"/>
            <a:ext cx="1575300" cy="9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Proxima Nova"/>
                <a:ea typeface="Proxima Nova"/>
                <a:cs typeface="Proxima Nova"/>
                <a:sym typeface="Proxima Nova"/>
              </a:rPr>
              <a:t>T</a:t>
            </a:r>
            <a:r>
              <a:rPr baseline="-25000" lang="en-US" sz="1800">
                <a:solidFill>
                  <a:schemeClr val="dk2"/>
                </a:solidFill>
                <a:latin typeface="Proxima Nova"/>
                <a:ea typeface="Proxima Nova"/>
                <a:cs typeface="Proxima Nova"/>
                <a:sym typeface="Proxima Nova"/>
              </a:rPr>
              <a:t>Σ</a:t>
            </a:r>
            <a:r>
              <a:rPr lang="en-US"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(desired net thrust force)</a:t>
            </a:r>
            <a:endParaRPr sz="1100">
              <a:solidFill>
                <a:schemeClr val="dk2"/>
              </a:solidFill>
              <a:latin typeface="Proxima Nova"/>
              <a:ea typeface="Proxima Nova"/>
              <a:cs typeface="Proxima Nova"/>
              <a:sym typeface="Proxima Nova"/>
            </a:endParaRPr>
          </a:p>
        </p:txBody>
      </p:sp>
      <p:sp>
        <p:nvSpPr>
          <p:cNvPr id="1084" name="Google Shape;1084;p84"/>
          <p:cNvSpPr txBox="1"/>
          <p:nvPr/>
        </p:nvSpPr>
        <p:spPr>
          <a:xfrm>
            <a:off x="824000" y="2840113"/>
            <a:ext cx="1575300" cy="11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400">
                <a:solidFill>
                  <a:schemeClr val="dk2"/>
                </a:solidFill>
                <a:highlight>
                  <a:srgbClr val="FFFFFF"/>
                </a:highlight>
                <a:latin typeface="Proxima Nova"/>
                <a:ea typeface="Proxima Nova"/>
                <a:cs typeface="Proxima Nova"/>
                <a:sym typeface="Proxima Nova"/>
              </a:rPr>
              <a:t>τ</a:t>
            </a:r>
            <a:r>
              <a:rPr baseline="-25000" lang="en-US" sz="1800">
                <a:solidFill>
                  <a:schemeClr val="dk2"/>
                </a:solidFill>
                <a:latin typeface="Proxima Nova"/>
                <a:ea typeface="Proxima Nova"/>
                <a:cs typeface="Proxima Nova"/>
                <a:sym typeface="Proxima Nova"/>
              </a:rPr>
              <a:t>1, 2, 3</a:t>
            </a:r>
            <a:r>
              <a:rPr lang="en-US"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(desired torque along the x, y, and z axes)</a:t>
            </a:r>
            <a:endParaRPr sz="1100">
              <a:solidFill>
                <a:schemeClr val="dk2"/>
              </a:solidFill>
              <a:latin typeface="Proxima Nova"/>
              <a:ea typeface="Proxima Nova"/>
              <a:cs typeface="Proxima Nova"/>
              <a:sym typeface="Proxima Nova"/>
            </a:endParaRPr>
          </a:p>
        </p:txBody>
      </p:sp>
      <p:cxnSp>
        <p:nvCxnSpPr>
          <p:cNvPr id="1085" name="Google Shape;1085;p84"/>
          <p:cNvCxnSpPr/>
          <p:nvPr/>
        </p:nvCxnSpPr>
        <p:spPr>
          <a:xfrm>
            <a:off x="6640700" y="2568113"/>
            <a:ext cx="1678500" cy="9000"/>
          </a:xfrm>
          <a:prstGeom prst="straightConnector1">
            <a:avLst/>
          </a:prstGeom>
          <a:noFill/>
          <a:ln cap="flat" cmpd="sng" w="28575">
            <a:solidFill>
              <a:schemeClr val="dk2"/>
            </a:solidFill>
            <a:prstDash val="solid"/>
            <a:round/>
            <a:headEnd len="med" w="med" type="none"/>
            <a:tailEnd len="med" w="med" type="triangle"/>
          </a:ln>
        </p:spPr>
      </p:cxnSp>
      <p:sp>
        <p:nvSpPr>
          <p:cNvPr id="1086" name="Google Shape;1086;p84"/>
          <p:cNvSpPr txBox="1"/>
          <p:nvPr/>
        </p:nvSpPr>
        <p:spPr>
          <a:xfrm>
            <a:off x="6674313" y="1989113"/>
            <a:ext cx="1611300" cy="11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ω</a:t>
            </a:r>
            <a:r>
              <a:rPr baseline="-25000" lang="en-US" sz="1800">
                <a:solidFill>
                  <a:schemeClr val="dk2"/>
                </a:solidFill>
                <a:latin typeface="Proxima Nova"/>
                <a:ea typeface="Proxima Nova"/>
                <a:cs typeface="Proxima Nova"/>
                <a:sym typeface="Proxima Nova"/>
              </a:rPr>
              <a:t>1, 2, 3, 4</a:t>
            </a:r>
            <a:endParaRPr baseline="-25000"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0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sz="1100">
                <a:solidFill>
                  <a:schemeClr val="dk2"/>
                </a:solidFill>
                <a:latin typeface="Proxima Nova"/>
                <a:ea typeface="Proxima Nova"/>
                <a:cs typeface="Proxima Nova"/>
                <a:sym typeface="Proxima Nova"/>
              </a:rPr>
              <a:t>(commanded angular velocity for each rotor)</a:t>
            </a:r>
            <a:endParaRPr sz="1100">
              <a:solidFill>
                <a:schemeClr val="dk2"/>
              </a:solidFill>
              <a:latin typeface="Proxima Nova"/>
              <a:ea typeface="Proxima Nova"/>
              <a:cs typeface="Proxima Nova"/>
              <a:sym typeface="Proxima Nova"/>
            </a:endParaRPr>
          </a:p>
        </p:txBody>
      </p:sp>
      <p:sp>
        <p:nvSpPr>
          <p:cNvPr id="1087" name="Google Shape;1087;p84"/>
          <p:cNvSpPr/>
          <p:nvPr/>
        </p:nvSpPr>
        <p:spPr>
          <a:xfrm>
            <a:off x="-203825" y="1188638"/>
            <a:ext cx="1027800" cy="11307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88" name="Google Shape;1088;p84"/>
          <p:cNvSpPr txBox="1"/>
          <p:nvPr/>
        </p:nvSpPr>
        <p:spPr>
          <a:xfrm rot="-5400000">
            <a:off x="-209375" y="1389050"/>
            <a:ext cx="11307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Position</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 Controller</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(20Hz)</a:t>
            </a:r>
            <a:endParaRPr>
              <a:solidFill>
                <a:schemeClr val="dk2"/>
              </a:solidFill>
              <a:latin typeface="Proxima Nova"/>
              <a:ea typeface="Proxima Nova"/>
              <a:cs typeface="Proxima Nova"/>
              <a:sym typeface="Proxima Nova"/>
            </a:endParaRPr>
          </a:p>
        </p:txBody>
      </p:sp>
      <p:sp>
        <p:nvSpPr>
          <p:cNvPr id="1089" name="Google Shape;1089;p84"/>
          <p:cNvSpPr/>
          <p:nvPr/>
        </p:nvSpPr>
        <p:spPr>
          <a:xfrm>
            <a:off x="-203825" y="2840113"/>
            <a:ext cx="1027800" cy="11307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90" name="Google Shape;1090;p84"/>
          <p:cNvSpPr txBox="1"/>
          <p:nvPr/>
        </p:nvSpPr>
        <p:spPr>
          <a:xfrm rot="-5400000">
            <a:off x="-209375" y="3058675"/>
            <a:ext cx="11307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Attitude</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 Controller</a:t>
            </a:r>
            <a:endParaRPr>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US">
                <a:solidFill>
                  <a:schemeClr val="dk2"/>
                </a:solidFill>
                <a:latin typeface="Proxima Nova"/>
                <a:ea typeface="Proxima Nova"/>
                <a:cs typeface="Proxima Nova"/>
                <a:sym typeface="Proxima Nova"/>
              </a:rPr>
              <a:t>(200Hz)</a:t>
            </a:r>
            <a:endParaRPr>
              <a:solidFill>
                <a:schemeClr val="dk2"/>
              </a:solidFill>
              <a:latin typeface="Proxima Nova"/>
              <a:ea typeface="Proxima Nova"/>
              <a:cs typeface="Proxima Nova"/>
              <a:sym typeface="Proxima Nova"/>
            </a:endParaRPr>
          </a:p>
        </p:txBody>
      </p:sp>
      <p:sp>
        <p:nvSpPr>
          <p:cNvPr id="1091" name="Google Shape;1091;p84"/>
          <p:cNvSpPr/>
          <p:nvPr/>
        </p:nvSpPr>
        <p:spPr>
          <a:xfrm>
            <a:off x="8319225" y="1896003"/>
            <a:ext cx="1027800" cy="14055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92" name="Google Shape;1092;p84"/>
          <p:cNvSpPr txBox="1"/>
          <p:nvPr/>
        </p:nvSpPr>
        <p:spPr>
          <a:xfrm rot="-5400000">
            <a:off x="8023875" y="2189400"/>
            <a:ext cx="1409400" cy="8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Roboto"/>
                <a:ea typeface="Roboto"/>
                <a:cs typeface="Roboto"/>
                <a:sym typeface="Roboto"/>
              </a:rPr>
              <a:t>Plant (Megalodon)</a:t>
            </a:r>
            <a:endParaRPr>
              <a:solidFill>
                <a:schemeClr val="dk2"/>
              </a:solidFill>
              <a:latin typeface="Roboto"/>
              <a:ea typeface="Roboto"/>
              <a:cs typeface="Roboto"/>
              <a:sym typeface="Roboto"/>
            </a:endParaRPr>
          </a:p>
          <a:p>
            <a:pPr indent="0" lvl="0" marL="0" rtl="0" algn="ctr">
              <a:spcBef>
                <a:spcPts val="0"/>
              </a:spcBef>
              <a:spcAft>
                <a:spcPts val="0"/>
              </a:spcAft>
              <a:buNone/>
            </a:pPr>
            <a:r>
              <a:rPr lang="en-US">
                <a:solidFill>
                  <a:schemeClr val="dk2"/>
                </a:solidFill>
                <a:latin typeface="Roboto"/>
                <a:ea typeface="Roboto"/>
                <a:cs typeface="Roboto"/>
                <a:sym typeface="Roboto"/>
              </a:rPr>
              <a:t>(500Hz)</a:t>
            </a:r>
            <a:endParaRPr>
              <a:solidFill>
                <a:schemeClr val="dk2"/>
              </a:solidFill>
              <a:latin typeface="Roboto"/>
              <a:ea typeface="Roboto"/>
              <a:cs typeface="Roboto"/>
              <a:sym typeface="Roboto"/>
            </a:endParaRPr>
          </a:p>
        </p:txBody>
      </p:sp>
      <p:sp>
        <p:nvSpPr>
          <p:cNvPr id="1093" name="Google Shape;1093;p8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4"/>
          <p:cNvSpPr/>
          <p:nvPr/>
        </p:nvSpPr>
        <p:spPr>
          <a:xfrm>
            <a:off x="-412" y="1750"/>
            <a:ext cx="9144000" cy="152400"/>
          </a:xfrm>
          <a:prstGeom prst="rect">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85"/>
          <p:cNvSpPr/>
          <p:nvPr/>
        </p:nvSpPr>
        <p:spPr>
          <a:xfrm>
            <a:off x="5260175" y="1400325"/>
            <a:ext cx="2001900" cy="19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0" name="Google Shape;1100;p85"/>
          <p:cNvPicPr preferRelativeResize="0"/>
          <p:nvPr/>
        </p:nvPicPr>
        <p:blipFill>
          <a:blip r:embed="rId3">
            <a:alphaModFix/>
          </a:blip>
          <a:stretch>
            <a:fillRect/>
          </a:stretch>
        </p:blipFill>
        <p:spPr>
          <a:xfrm>
            <a:off x="328613" y="1174125"/>
            <a:ext cx="8486775" cy="3257550"/>
          </a:xfrm>
          <a:prstGeom prst="rect">
            <a:avLst/>
          </a:prstGeom>
          <a:noFill/>
          <a:ln>
            <a:noFill/>
          </a:ln>
        </p:spPr>
      </p:pic>
      <p:sp>
        <p:nvSpPr>
          <p:cNvPr id="1101" name="Google Shape;1101;p85"/>
          <p:cNvSpPr/>
          <p:nvPr/>
        </p:nvSpPr>
        <p:spPr>
          <a:xfrm>
            <a:off x="6561750" y="3060950"/>
            <a:ext cx="1642800" cy="1427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5"/>
          <p:cNvSpPr/>
          <p:nvPr/>
        </p:nvSpPr>
        <p:spPr>
          <a:xfrm>
            <a:off x="5260175" y="1400325"/>
            <a:ext cx="2001900" cy="19569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5"/>
          <p:cNvSpPr/>
          <p:nvPr/>
        </p:nvSpPr>
        <p:spPr>
          <a:xfrm>
            <a:off x="1983800" y="1256700"/>
            <a:ext cx="1759500" cy="1580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5"/>
          <p:cNvSpPr/>
          <p:nvPr/>
        </p:nvSpPr>
        <p:spPr>
          <a:xfrm>
            <a:off x="3770100" y="1301575"/>
            <a:ext cx="1759500" cy="1580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5"/>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8" name="Google Shape;1108;p85"/>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5"/>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5"/>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5"/>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 CONTROL</a:t>
            </a:r>
            <a:endParaRPr b="1" i="1" sz="4000">
              <a:solidFill>
                <a:srgbClr val="FFFFFF"/>
              </a:solidFill>
              <a:latin typeface="Proxima Nova"/>
              <a:ea typeface="Proxima Nova"/>
              <a:cs typeface="Proxima Nova"/>
              <a:sym typeface="Proxima Nova"/>
            </a:endParaRPr>
          </a:p>
        </p:txBody>
      </p:sp>
      <p:sp>
        <p:nvSpPr>
          <p:cNvPr id="1112" name="Google Shape;1112;p85"/>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184" name="Shape 184"/>
        <p:cNvGrpSpPr/>
        <p:nvPr/>
      </p:nvGrpSpPr>
      <p:grpSpPr>
        <a:xfrm>
          <a:off x="0" y="0"/>
          <a:ext cx="0" cy="0"/>
          <a:chOff x="0" y="0"/>
          <a:chExt cx="0" cy="0"/>
        </a:xfrm>
      </p:grpSpPr>
      <p:sp>
        <p:nvSpPr>
          <p:cNvPr id="185" name="Google Shape;185;p23"/>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 name="Google Shape;186;p23"/>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 name="Google Shape;187;p23"/>
          <p:cNvSpPr txBox="1"/>
          <p:nvPr/>
        </p:nvSpPr>
        <p:spPr>
          <a:xfrm>
            <a:off x="1858825" y="1192488"/>
            <a:ext cx="5426400" cy="270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MISSION OVERVIEW</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7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86"/>
          <p:cNvSpPr txBox="1"/>
          <p:nvPr/>
        </p:nvSpPr>
        <p:spPr>
          <a:xfrm>
            <a:off x="227550" y="1841338"/>
            <a:ext cx="5236500" cy="284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Adafruit 9-DOF Absolute Orientation IMU Fusion Breakout Model-BNO055</a:t>
            </a:r>
            <a:endParaRPr>
              <a:solidFill>
                <a:schemeClr val="dk2"/>
              </a:solidFill>
              <a:latin typeface="Proxima Nova"/>
              <a:ea typeface="Proxima Nova"/>
              <a:cs typeface="Proxima Nova"/>
              <a:sym typeface="Proxima Nova"/>
            </a:endParaRPr>
          </a:p>
          <a:p>
            <a:pPr indent="-317500" lvl="0" marL="13716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Absolute Orientation </a:t>
            </a:r>
            <a:endParaRPr>
              <a:solidFill>
                <a:schemeClr val="dk2"/>
              </a:solidFill>
              <a:latin typeface="Proxima Nova"/>
              <a:ea typeface="Proxima Nova"/>
              <a:cs typeface="Proxima Nova"/>
              <a:sym typeface="Proxima Nova"/>
            </a:endParaRPr>
          </a:p>
          <a:p>
            <a:pPr indent="-317500" lvl="0" marL="13716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Angular Velocity</a:t>
            </a:r>
            <a:endParaRPr>
              <a:solidFill>
                <a:schemeClr val="dk2"/>
              </a:solidFill>
              <a:latin typeface="Proxima Nova"/>
              <a:ea typeface="Proxima Nova"/>
              <a:cs typeface="Proxima Nova"/>
              <a:sym typeface="Proxima Nova"/>
            </a:endParaRPr>
          </a:p>
          <a:p>
            <a:pPr indent="-317500" lvl="0" marL="13716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Angular Acceleration</a:t>
            </a:r>
            <a:endParaRPr>
              <a:solidFill>
                <a:schemeClr val="dk2"/>
              </a:solidFill>
              <a:latin typeface="Proxima Nova"/>
              <a:ea typeface="Proxima Nova"/>
              <a:cs typeface="Proxima Nova"/>
              <a:sym typeface="Proxima Nova"/>
            </a:endParaRPr>
          </a:p>
          <a:p>
            <a:pPr indent="-317500" lvl="0" marL="13716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Magnetic Field Strength</a:t>
            </a:r>
            <a:endParaRPr>
              <a:solidFill>
                <a:schemeClr val="dk2"/>
              </a:solidFill>
              <a:latin typeface="Proxima Nova"/>
              <a:ea typeface="Proxima Nova"/>
              <a:cs typeface="Proxima Nova"/>
              <a:sym typeface="Proxima Nova"/>
            </a:endParaRPr>
          </a:p>
          <a:p>
            <a:pPr indent="-317500" lvl="0" marL="13716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Linear Acceleration</a:t>
            </a:r>
            <a:endParaRPr>
              <a:solidFill>
                <a:schemeClr val="dk2"/>
              </a:solidFill>
              <a:latin typeface="Proxima Nova"/>
              <a:ea typeface="Proxima Nova"/>
              <a:cs typeface="Proxima Nova"/>
              <a:sym typeface="Proxima Nova"/>
            </a:endParaRPr>
          </a:p>
          <a:p>
            <a:pPr indent="-317500" lvl="0" marL="13716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Gravity</a:t>
            </a:r>
            <a:endParaRPr>
              <a:solidFill>
                <a:schemeClr val="dk2"/>
              </a:solidFill>
              <a:latin typeface="Proxima Nova"/>
              <a:ea typeface="Proxima Nova"/>
              <a:cs typeface="Proxima Nova"/>
              <a:sym typeface="Proxima Nova"/>
            </a:endParaRPr>
          </a:p>
          <a:p>
            <a:pPr indent="-317500" lvl="0" marL="1371600" rtl="0" algn="l">
              <a:lnSpc>
                <a:spcPct val="115000"/>
              </a:lnSpc>
              <a:spcBef>
                <a:spcPts val="0"/>
              </a:spcBef>
              <a:spcAft>
                <a:spcPts val="0"/>
              </a:spcAft>
              <a:buClr>
                <a:schemeClr val="dk2"/>
              </a:buClr>
              <a:buSzPts val="1400"/>
              <a:buFont typeface="Proxima Nova"/>
              <a:buChar char="●"/>
            </a:pPr>
            <a:r>
              <a:rPr lang="en-US">
                <a:solidFill>
                  <a:schemeClr val="dk2"/>
                </a:solidFill>
                <a:latin typeface="Proxima Nova"/>
                <a:ea typeface="Proxima Nova"/>
                <a:cs typeface="Proxima Nova"/>
                <a:sym typeface="Proxima Nova"/>
              </a:rPr>
              <a:t>Temperature</a:t>
            </a:r>
            <a:endParaRPr>
              <a:solidFill>
                <a:schemeClr val="dk2"/>
              </a:solidFill>
              <a:latin typeface="Proxima Nova"/>
              <a:ea typeface="Proxima Nova"/>
              <a:cs typeface="Proxima Nova"/>
              <a:sym typeface="Proxima Nova"/>
            </a:endParaRPr>
          </a:p>
          <a:p>
            <a:pPr indent="0" lvl="0" marL="13716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9144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marR="0" rtl="0" algn="l">
              <a:lnSpc>
                <a:spcPct val="100000"/>
              </a:lnSpc>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id="1118" name="Google Shape;1118;p86"/>
          <p:cNvPicPr preferRelativeResize="0"/>
          <p:nvPr/>
        </p:nvPicPr>
        <p:blipFill>
          <a:blip r:embed="rId3">
            <a:alphaModFix/>
          </a:blip>
          <a:stretch>
            <a:fillRect/>
          </a:stretch>
        </p:blipFill>
        <p:spPr>
          <a:xfrm>
            <a:off x="5324063" y="1082475"/>
            <a:ext cx="3291756" cy="2474450"/>
          </a:xfrm>
          <a:prstGeom prst="rect">
            <a:avLst/>
          </a:prstGeom>
          <a:noFill/>
          <a:ln>
            <a:noFill/>
          </a:ln>
        </p:spPr>
      </p:pic>
      <p:sp>
        <p:nvSpPr>
          <p:cNvPr id="1119" name="Google Shape;1119;p86"/>
          <p:cNvSpPr/>
          <p:nvPr/>
        </p:nvSpPr>
        <p:spPr>
          <a:xfrm>
            <a:off x="0" y="0"/>
            <a:ext cx="38214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0" name="Google Shape;1120;p86"/>
          <p:cNvSpPr/>
          <p:nvPr/>
        </p:nvSpPr>
        <p:spPr>
          <a:xfrm rot="5400000">
            <a:off x="36201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6"/>
          <p:cNvSpPr/>
          <p:nvPr/>
        </p:nvSpPr>
        <p:spPr>
          <a:xfrm rot="-5400000">
            <a:off x="41400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6"/>
          <p:cNvSpPr/>
          <p:nvPr/>
        </p:nvSpPr>
        <p:spPr>
          <a:xfrm>
            <a:off x="4413900" y="556525"/>
            <a:ext cx="47301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6"/>
          <p:cNvSpPr txBox="1"/>
          <p:nvPr/>
        </p:nvSpPr>
        <p:spPr>
          <a:xfrm>
            <a:off x="0" y="0"/>
            <a:ext cx="3990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SENSOR STACK</a:t>
            </a:r>
            <a:endParaRPr b="1" i="1" sz="4000">
              <a:solidFill>
                <a:srgbClr val="FFFFFF"/>
              </a:solidFill>
              <a:latin typeface="Proxima Nova"/>
              <a:ea typeface="Proxima Nova"/>
              <a:cs typeface="Proxima Nova"/>
              <a:sym typeface="Proxima Nova"/>
            </a:endParaRPr>
          </a:p>
        </p:txBody>
      </p:sp>
      <p:sp>
        <p:nvSpPr>
          <p:cNvPr id="1125" name="Google Shape;1125;p86"/>
          <p:cNvSpPr txBox="1"/>
          <p:nvPr/>
        </p:nvSpPr>
        <p:spPr>
          <a:xfrm>
            <a:off x="161700" y="516325"/>
            <a:ext cx="3736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1126" name="Google Shape;1126;p8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6"/>
          <p:cNvSpPr txBox="1"/>
          <p:nvPr/>
        </p:nvSpPr>
        <p:spPr>
          <a:xfrm>
            <a:off x="-174975" y="1256600"/>
            <a:ext cx="4041900" cy="4305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b="1" lang="en-US" sz="1800">
                <a:solidFill>
                  <a:schemeClr val="dk2"/>
                </a:solidFill>
                <a:latin typeface="Proxima Nova"/>
                <a:ea typeface="Proxima Nova"/>
                <a:cs typeface="Proxima Nova"/>
                <a:sym typeface="Proxima Nova"/>
              </a:rPr>
              <a:t>Inertial Measurement Unit (IMU)</a:t>
            </a:r>
            <a:endParaRPr b="1" sz="1800">
              <a:solidFill>
                <a:schemeClr val="dk2"/>
              </a:solidFill>
              <a:latin typeface="Proxima Nova"/>
              <a:ea typeface="Proxima Nova"/>
              <a:cs typeface="Proxima Nova"/>
              <a:sym typeface="Proxima Nova"/>
            </a:endParaRPr>
          </a:p>
        </p:txBody>
      </p:sp>
      <p:pic>
        <p:nvPicPr>
          <p:cNvPr id="1128" name="Google Shape;1128;p86"/>
          <p:cNvPicPr preferRelativeResize="0"/>
          <p:nvPr/>
        </p:nvPicPr>
        <p:blipFill rotWithShape="1">
          <a:blip r:embed="rId4">
            <a:alphaModFix/>
          </a:blip>
          <a:srcRect b="20578" l="23545" r="23672" t="23862"/>
          <a:stretch/>
        </p:blipFill>
        <p:spPr>
          <a:xfrm>
            <a:off x="6338925" y="3775863"/>
            <a:ext cx="1262049" cy="996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87"/>
          <p:cNvSpPr txBox="1"/>
          <p:nvPr/>
        </p:nvSpPr>
        <p:spPr>
          <a:xfrm>
            <a:off x="328025" y="1546513"/>
            <a:ext cx="5236500" cy="28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Proxima Nova"/>
                <a:ea typeface="Proxima Nova"/>
                <a:cs typeface="Proxima Nova"/>
                <a:sym typeface="Proxima Nova"/>
              </a:rPr>
              <a:t>Pressure Sensor</a:t>
            </a:r>
            <a:endParaRPr b="1"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Bar02 Ultra High Resolution 10m Depth/Pressure Sensor</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Depth: 10m</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Water Depth Resolution: 0.16mm</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Air Pressure Resolution: 13cm</a:t>
            </a:r>
            <a:endParaRPr sz="1800">
              <a:solidFill>
                <a:schemeClr val="dk2"/>
              </a:solidFill>
              <a:latin typeface="Proxima Nova"/>
              <a:ea typeface="Proxima Nova"/>
              <a:cs typeface="Proxima Nova"/>
              <a:sym typeface="Proxima Nova"/>
            </a:endParaRPr>
          </a:p>
          <a:p>
            <a:pPr indent="0" lvl="0" marL="91440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id="1134" name="Google Shape;1134;p87"/>
          <p:cNvPicPr preferRelativeResize="0"/>
          <p:nvPr/>
        </p:nvPicPr>
        <p:blipFill rotWithShape="1">
          <a:blip r:embed="rId3">
            <a:alphaModFix/>
          </a:blip>
          <a:srcRect b="18938" l="0" r="0" t="20689"/>
          <a:stretch/>
        </p:blipFill>
        <p:spPr>
          <a:xfrm>
            <a:off x="4984400" y="1572424"/>
            <a:ext cx="3488375" cy="1998675"/>
          </a:xfrm>
          <a:prstGeom prst="rect">
            <a:avLst/>
          </a:prstGeom>
          <a:noFill/>
          <a:ln>
            <a:noFill/>
          </a:ln>
        </p:spPr>
      </p:pic>
      <p:sp>
        <p:nvSpPr>
          <p:cNvPr id="1135" name="Google Shape;1135;p8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7"/>
          <p:cNvSpPr/>
          <p:nvPr/>
        </p:nvSpPr>
        <p:spPr>
          <a:xfrm>
            <a:off x="0" y="0"/>
            <a:ext cx="38214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8" name="Google Shape;1138;p87"/>
          <p:cNvSpPr/>
          <p:nvPr/>
        </p:nvSpPr>
        <p:spPr>
          <a:xfrm rot="5400000">
            <a:off x="36201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7"/>
          <p:cNvSpPr/>
          <p:nvPr/>
        </p:nvSpPr>
        <p:spPr>
          <a:xfrm rot="-5400000">
            <a:off x="41400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7"/>
          <p:cNvSpPr/>
          <p:nvPr/>
        </p:nvSpPr>
        <p:spPr>
          <a:xfrm>
            <a:off x="4413900" y="556525"/>
            <a:ext cx="47301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7"/>
          <p:cNvSpPr txBox="1"/>
          <p:nvPr/>
        </p:nvSpPr>
        <p:spPr>
          <a:xfrm>
            <a:off x="0" y="0"/>
            <a:ext cx="3990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SENSOR STACK</a:t>
            </a:r>
            <a:endParaRPr b="1" i="1" sz="4000">
              <a:solidFill>
                <a:srgbClr val="FFFFFF"/>
              </a:solidFill>
              <a:latin typeface="Proxima Nova"/>
              <a:ea typeface="Proxima Nova"/>
              <a:cs typeface="Proxima Nova"/>
              <a:sym typeface="Proxima Nova"/>
            </a:endParaRPr>
          </a:p>
        </p:txBody>
      </p:sp>
      <p:sp>
        <p:nvSpPr>
          <p:cNvPr id="1142" name="Google Shape;1142;p87"/>
          <p:cNvSpPr txBox="1"/>
          <p:nvPr/>
        </p:nvSpPr>
        <p:spPr>
          <a:xfrm>
            <a:off x="161700" y="516325"/>
            <a:ext cx="3736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88"/>
          <p:cNvSpPr/>
          <p:nvPr/>
        </p:nvSpPr>
        <p:spPr>
          <a:xfrm>
            <a:off x="5260175" y="1400325"/>
            <a:ext cx="2001900" cy="19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88"/>
          <p:cNvPicPr preferRelativeResize="0"/>
          <p:nvPr/>
        </p:nvPicPr>
        <p:blipFill>
          <a:blip r:embed="rId3">
            <a:alphaModFix/>
          </a:blip>
          <a:stretch>
            <a:fillRect/>
          </a:stretch>
        </p:blipFill>
        <p:spPr>
          <a:xfrm>
            <a:off x="328613" y="1174125"/>
            <a:ext cx="8486775" cy="3257550"/>
          </a:xfrm>
          <a:prstGeom prst="rect">
            <a:avLst/>
          </a:prstGeom>
          <a:noFill/>
          <a:ln>
            <a:noFill/>
          </a:ln>
        </p:spPr>
      </p:pic>
      <p:sp>
        <p:nvSpPr>
          <p:cNvPr id="1149" name="Google Shape;1149;p88"/>
          <p:cNvSpPr/>
          <p:nvPr/>
        </p:nvSpPr>
        <p:spPr>
          <a:xfrm>
            <a:off x="2818600" y="2854100"/>
            <a:ext cx="2001900" cy="1790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8"/>
          <p:cNvSpPr/>
          <p:nvPr/>
        </p:nvSpPr>
        <p:spPr>
          <a:xfrm>
            <a:off x="6561750" y="3060950"/>
            <a:ext cx="1642800" cy="14271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8"/>
          <p:cNvSpPr/>
          <p:nvPr/>
        </p:nvSpPr>
        <p:spPr>
          <a:xfrm>
            <a:off x="5260175" y="1400325"/>
            <a:ext cx="2001900" cy="19569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8"/>
          <p:cNvSpPr/>
          <p:nvPr/>
        </p:nvSpPr>
        <p:spPr>
          <a:xfrm>
            <a:off x="3770100" y="1301575"/>
            <a:ext cx="1759500" cy="1580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8"/>
          <p:cNvSpPr/>
          <p:nvPr/>
        </p:nvSpPr>
        <p:spPr>
          <a:xfrm>
            <a:off x="1983800" y="1256700"/>
            <a:ext cx="1759500" cy="1580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8"/>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6" name="Google Shape;1156;p88"/>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8"/>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8"/>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8"/>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 CONTROL</a:t>
            </a:r>
            <a:endParaRPr b="1" i="1" sz="4000">
              <a:solidFill>
                <a:srgbClr val="FFFFFF"/>
              </a:solidFill>
              <a:latin typeface="Proxima Nova"/>
              <a:ea typeface="Proxima Nova"/>
              <a:cs typeface="Proxima Nova"/>
              <a:sym typeface="Proxima Nova"/>
            </a:endParaRPr>
          </a:p>
        </p:txBody>
      </p:sp>
      <p:sp>
        <p:nvSpPr>
          <p:cNvPr id="1160" name="Google Shape;1160;p88"/>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89"/>
          <p:cNvSpPr txBox="1"/>
          <p:nvPr/>
        </p:nvSpPr>
        <p:spPr>
          <a:xfrm>
            <a:off x="1292800" y="973188"/>
            <a:ext cx="6357900" cy="1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dk2"/>
                </a:solidFill>
                <a:latin typeface="Proxima Nova"/>
                <a:ea typeface="Proxima Nova"/>
                <a:cs typeface="Proxima Nova"/>
                <a:sym typeface="Proxima Nova"/>
              </a:rPr>
              <a:t>Kalman Filter - Linear </a:t>
            </a:r>
            <a:r>
              <a:rPr lang="en-US" sz="1800" u="sng">
                <a:solidFill>
                  <a:schemeClr val="dk2"/>
                </a:solidFill>
                <a:latin typeface="Proxima Nova"/>
                <a:ea typeface="Proxima Nova"/>
                <a:cs typeface="Proxima Nova"/>
                <a:sym typeface="Proxima Nova"/>
              </a:rPr>
              <a:t>Position, </a:t>
            </a:r>
            <a:r>
              <a:rPr lang="en-US" sz="1800" u="sng">
                <a:solidFill>
                  <a:schemeClr val="dk2"/>
                </a:solidFill>
                <a:latin typeface="Proxima Nova"/>
                <a:ea typeface="Proxima Nova"/>
                <a:cs typeface="Proxima Nova"/>
                <a:sym typeface="Proxima Nova"/>
              </a:rPr>
              <a:t>Angular Position</a:t>
            </a:r>
            <a:r>
              <a:rPr lang="en-US" sz="1800" u="sng">
                <a:solidFill>
                  <a:schemeClr val="dk2"/>
                </a:solidFill>
                <a:latin typeface="Proxima Nova"/>
                <a:ea typeface="Proxima Nova"/>
                <a:cs typeface="Proxima Nova"/>
                <a:sym typeface="Proxima Nova"/>
              </a:rPr>
              <a:t> &amp;</a:t>
            </a:r>
            <a:r>
              <a:rPr lang="en-US" sz="1800" u="sng">
                <a:solidFill>
                  <a:schemeClr val="dk2"/>
                </a:solidFill>
                <a:latin typeface="Proxima Nova"/>
                <a:ea typeface="Proxima Nova"/>
                <a:cs typeface="Proxima Nova"/>
                <a:sym typeface="Proxima Nova"/>
              </a:rPr>
              <a:t> Velocity</a:t>
            </a:r>
            <a:endParaRPr sz="1800" u="sng">
              <a:solidFill>
                <a:schemeClr val="dk2"/>
              </a:solidFill>
              <a:latin typeface="Proxima Nova"/>
              <a:ea typeface="Proxima Nova"/>
              <a:cs typeface="Proxima Nova"/>
              <a:sym typeface="Proxima Nova"/>
            </a:endParaRPr>
          </a:p>
        </p:txBody>
      </p:sp>
      <p:sp>
        <p:nvSpPr>
          <p:cNvPr id="1166" name="Google Shape;1166;p89"/>
          <p:cNvSpPr/>
          <p:nvPr/>
        </p:nvSpPr>
        <p:spPr>
          <a:xfrm>
            <a:off x="0" y="0"/>
            <a:ext cx="4783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7" name="Google Shape;1167;p89"/>
          <p:cNvSpPr/>
          <p:nvPr/>
        </p:nvSpPr>
        <p:spPr>
          <a:xfrm rot="5400000">
            <a:off x="45819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9"/>
          <p:cNvSpPr/>
          <p:nvPr/>
        </p:nvSpPr>
        <p:spPr>
          <a:xfrm rot="-5400000">
            <a:off x="51018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9"/>
          <p:cNvSpPr/>
          <p:nvPr/>
        </p:nvSpPr>
        <p:spPr>
          <a:xfrm>
            <a:off x="5375700" y="556525"/>
            <a:ext cx="37683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9"/>
          <p:cNvSpPr txBox="1"/>
          <p:nvPr/>
        </p:nvSpPr>
        <p:spPr>
          <a:xfrm>
            <a:off x="0" y="0"/>
            <a:ext cx="4905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STATE ESTIMATION</a:t>
            </a:r>
            <a:endParaRPr b="1" i="1" sz="4000">
              <a:solidFill>
                <a:srgbClr val="FFFFFF"/>
              </a:solidFill>
              <a:latin typeface="Proxima Nova"/>
              <a:ea typeface="Proxima Nova"/>
              <a:cs typeface="Proxima Nova"/>
              <a:sym typeface="Proxima Nova"/>
            </a:endParaRPr>
          </a:p>
        </p:txBody>
      </p:sp>
      <p:sp>
        <p:nvSpPr>
          <p:cNvPr id="1172" name="Google Shape;1172;p89"/>
          <p:cNvSpPr txBox="1"/>
          <p:nvPr/>
        </p:nvSpPr>
        <p:spPr>
          <a:xfrm>
            <a:off x="95700" y="556675"/>
            <a:ext cx="4612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1173" name="Google Shape;1173;p8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4" name="Google Shape;1174;p89"/>
          <p:cNvPicPr preferRelativeResize="0"/>
          <p:nvPr/>
        </p:nvPicPr>
        <p:blipFill rotWithShape="1">
          <a:blip r:embed="rId3">
            <a:alphaModFix/>
          </a:blip>
          <a:srcRect b="15426" l="0" r="0" t="0"/>
          <a:stretch/>
        </p:blipFill>
        <p:spPr>
          <a:xfrm>
            <a:off x="1060875" y="1366500"/>
            <a:ext cx="6589815" cy="3624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90"/>
          <p:cNvSpPr txBox="1"/>
          <p:nvPr/>
        </p:nvSpPr>
        <p:spPr>
          <a:xfrm>
            <a:off x="1624700" y="906613"/>
            <a:ext cx="6357900" cy="1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dk2"/>
                </a:solidFill>
                <a:latin typeface="Proxima Nova"/>
                <a:ea typeface="Proxima Nova"/>
                <a:cs typeface="Proxima Nova"/>
                <a:sym typeface="Proxima Nova"/>
              </a:rPr>
              <a:t>Kalman Filter - Linear Position, Angular Position &amp; Velocity</a:t>
            </a:r>
            <a:endParaRPr sz="1800" u="sng">
              <a:solidFill>
                <a:schemeClr val="dk2"/>
              </a:solidFill>
              <a:latin typeface="Proxima Nova"/>
              <a:ea typeface="Proxima Nova"/>
              <a:cs typeface="Proxima Nova"/>
              <a:sym typeface="Proxima Nova"/>
            </a:endParaRPr>
          </a:p>
        </p:txBody>
      </p:sp>
      <p:sp>
        <p:nvSpPr>
          <p:cNvPr id="1180" name="Google Shape;1180;p90"/>
          <p:cNvSpPr txBox="1"/>
          <p:nvPr/>
        </p:nvSpPr>
        <p:spPr>
          <a:xfrm>
            <a:off x="6731525" y="2571738"/>
            <a:ext cx="4185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2"/>
                </a:solidFill>
                <a:latin typeface="Proxima Nova"/>
                <a:ea typeface="Proxima Nova"/>
                <a:cs typeface="Proxima Nova"/>
                <a:sym typeface="Proxima Nova"/>
              </a:rPr>
              <a:t>(1)</a:t>
            </a:r>
            <a:endParaRPr sz="1100">
              <a:solidFill>
                <a:schemeClr val="dk2"/>
              </a:solidFill>
              <a:latin typeface="Proxima Nova"/>
              <a:ea typeface="Proxima Nova"/>
              <a:cs typeface="Proxima Nova"/>
              <a:sym typeface="Proxima Nova"/>
            </a:endParaRPr>
          </a:p>
        </p:txBody>
      </p:sp>
      <p:sp>
        <p:nvSpPr>
          <p:cNvPr id="1181" name="Google Shape;1181;p90"/>
          <p:cNvSpPr/>
          <p:nvPr/>
        </p:nvSpPr>
        <p:spPr>
          <a:xfrm>
            <a:off x="0" y="0"/>
            <a:ext cx="4783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2" name="Google Shape;1182;p90"/>
          <p:cNvSpPr/>
          <p:nvPr/>
        </p:nvSpPr>
        <p:spPr>
          <a:xfrm rot="5400000">
            <a:off x="45819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0"/>
          <p:cNvSpPr/>
          <p:nvPr/>
        </p:nvSpPr>
        <p:spPr>
          <a:xfrm rot="-5400000">
            <a:off x="51018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0"/>
          <p:cNvSpPr/>
          <p:nvPr/>
        </p:nvSpPr>
        <p:spPr>
          <a:xfrm>
            <a:off x="5375700" y="556525"/>
            <a:ext cx="37683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0"/>
          <p:cNvSpPr txBox="1"/>
          <p:nvPr/>
        </p:nvSpPr>
        <p:spPr>
          <a:xfrm>
            <a:off x="0" y="0"/>
            <a:ext cx="4905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STATE ESTIMATION</a:t>
            </a:r>
            <a:endParaRPr b="1" i="1" sz="4000">
              <a:solidFill>
                <a:srgbClr val="FFFFFF"/>
              </a:solidFill>
              <a:latin typeface="Proxima Nova"/>
              <a:ea typeface="Proxima Nova"/>
              <a:cs typeface="Proxima Nova"/>
              <a:sym typeface="Proxima Nova"/>
            </a:endParaRPr>
          </a:p>
        </p:txBody>
      </p:sp>
      <p:sp>
        <p:nvSpPr>
          <p:cNvPr id="1187" name="Google Shape;1187;p90"/>
          <p:cNvSpPr txBox="1"/>
          <p:nvPr/>
        </p:nvSpPr>
        <p:spPr>
          <a:xfrm>
            <a:off x="95700" y="556675"/>
            <a:ext cx="4612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1188" name="Google Shape;1188;p9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9" name="Google Shape;1189;p90"/>
          <p:cNvPicPr preferRelativeResize="0"/>
          <p:nvPr/>
        </p:nvPicPr>
        <p:blipFill rotWithShape="1">
          <a:blip r:embed="rId3">
            <a:alphaModFix/>
          </a:blip>
          <a:srcRect b="0" l="21611" r="0" t="0"/>
          <a:stretch/>
        </p:blipFill>
        <p:spPr>
          <a:xfrm>
            <a:off x="7054350" y="2463325"/>
            <a:ext cx="2058175" cy="625150"/>
          </a:xfrm>
          <a:prstGeom prst="rect">
            <a:avLst/>
          </a:prstGeom>
          <a:noFill/>
          <a:ln>
            <a:noFill/>
          </a:ln>
        </p:spPr>
      </p:pic>
      <p:pic>
        <p:nvPicPr>
          <p:cNvPr id="1190" name="Google Shape;1190;p90"/>
          <p:cNvPicPr preferRelativeResize="0"/>
          <p:nvPr/>
        </p:nvPicPr>
        <p:blipFill rotWithShape="1">
          <a:blip r:embed="rId4">
            <a:alphaModFix/>
          </a:blip>
          <a:srcRect b="15461" l="0" r="2922" t="0"/>
          <a:stretch/>
        </p:blipFill>
        <p:spPr>
          <a:xfrm>
            <a:off x="472475" y="1350175"/>
            <a:ext cx="6243765" cy="364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par>
                                <p:cTn fill="hold" nodeType="with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91"/>
          <p:cNvSpPr txBox="1"/>
          <p:nvPr/>
        </p:nvSpPr>
        <p:spPr>
          <a:xfrm>
            <a:off x="1666875" y="906613"/>
            <a:ext cx="6357900" cy="1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dk2"/>
                </a:solidFill>
                <a:latin typeface="Proxima Nova"/>
                <a:ea typeface="Proxima Nova"/>
                <a:cs typeface="Proxima Nova"/>
                <a:sym typeface="Proxima Nova"/>
              </a:rPr>
              <a:t>Kalman Filter - Linear Position, Angular Position &amp; Velocity</a:t>
            </a:r>
            <a:endParaRPr sz="1800" u="sng">
              <a:solidFill>
                <a:schemeClr val="dk2"/>
              </a:solidFill>
              <a:latin typeface="Proxima Nova"/>
              <a:ea typeface="Proxima Nova"/>
              <a:cs typeface="Proxima Nova"/>
              <a:sym typeface="Proxima Nova"/>
            </a:endParaRPr>
          </a:p>
        </p:txBody>
      </p:sp>
      <p:sp>
        <p:nvSpPr>
          <p:cNvPr id="1196" name="Google Shape;1196;p91"/>
          <p:cNvSpPr txBox="1"/>
          <p:nvPr/>
        </p:nvSpPr>
        <p:spPr>
          <a:xfrm>
            <a:off x="6097100" y="2917875"/>
            <a:ext cx="4185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2"/>
                </a:solidFill>
                <a:latin typeface="Proxima Nova"/>
                <a:ea typeface="Proxima Nova"/>
                <a:cs typeface="Proxima Nova"/>
                <a:sym typeface="Proxima Nova"/>
              </a:rPr>
              <a:t>(2)</a:t>
            </a:r>
            <a:endParaRPr sz="1100">
              <a:solidFill>
                <a:schemeClr val="dk2"/>
              </a:solidFill>
              <a:latin typeface="Proxima Nova"/>
              <a:ea typeface="Proxima Nova"/>
              <a:cs typeface="Proxima Nova"/>
              <a:sym typeface="Proxima Nova"/>
            </a:endParaRPr>
          </a:p>
        </p:txBody>
      </p:sp>
      <p:sp>
        <p:nvSpPr>
          <p:cNvPr id="1197" name="Google Shape;1197;p91"/>
          <p:cNvSpPr/>
          <p:nvPr/>
        </p:nvSpPr>
        <p:spPr>
          <a:xfrm>
            <a:off x="0" y="0"/>
            <a:ext cx="4783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8" name="Google Shape;1198;p91"/>
          <p:cNvSpPr/>
          <p:nvPr/>
        </p:nvSpPr>
        <p:spPr>
          <a:xfrm rot="5400000">
            <a:off x="45819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1"/>
          <p:cNvSpPr/>
          <p:nvPr/>
        </p:nvSpPr>
        <p:spPr>
          <a:xfrm rot="-5400000">
            <a:off x="51018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1"/>
          <p:cNvSpPr/>
          <p:nvPr/>
        </p:nvSpPr>
        <p:spPr>
          <a:xfrm>
            <a:off x="5375700" y="556525"/>
            <a:ext cx="37683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1"/>
          <p:cNvSpPr txBox="1"/>
          <p:nvPr/>
        </p:nvSpPr>
        <p:spPr>
          <a:xfrm>
            <a:off x="0" y="0"/>
            <a:ext cx="4905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STATE ESTIMATION</a:t>
            </a:r>
            <a:endParaRPr b="1" i="1" sz="4000">
              <a:solidFill>
                <a:srgbClr val="FFFFFF"/>
              </a:solidFill>
              <a:latin typeface="Proxima Nova"/>
              <a:ea typeface="Proxima Nova"/>
              <a:cs typeface="Proxima Nova"/>
              <a:sym typeface="Proxima Nova"/>
            </a:endParaRPr>
          </a:p>
        </p:txBody>
      </p:sp>
      <p:sp>
        <p:nvSpPr>
          <p:cNvPr id="1203" name="Google Shape;1203;p91"/>
          <p:cNvSpPr txBox="1"/>
          <p:nvPr/>
        </p:nvSpPr>
        <p:spPr>
          <a:xfrm>
            <a:off x="85350" y="516325"/>
            <a:ext cx="4612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1204" name="Google Shape;1204;p9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5" name="Google Shape;1205;p91"/>
          <p:cNvPicPr preferRelativeResize="0"/>
          <p:nvPr/>
        </p:nvPicPr>
        <p:blipFill rotWithShape="1">
          <a:blip r:embed="rId3">
            <a:alphaModFix/>
          </a:blip>
          <a:srcRect b="0" l="7295" r="0" t="0"/>
          <a:stretch/>
        </p:blipFill>
        <p:spPr>
          <a:xfrm>
            <a:off x="6445325" y="2947125"/>
            <a:ext cx="2866075" cy="349800"/>
          </a:xfrm>
          <a:prstGeom prst="rect">
            <a:avLst/>
          </a:prstGeom>
          <a:noFill/>
          <a:ln>
            <a:noFill/>
          </a:ln>
        </p:spPr>
      </p:pic>
      <p:pic>
        <p:nvPicPr>
          <p:cNvPr id="1206" name="Google Shape;1206;p91"/>
          <p:cNvPicPr preferRelativeResize="0"/>
          <p:nvPr/>
        </p:nvPicPr>
        <p:blipFill rotWithShape="1">
          <a:blip r:embed="rId4">
            <a:alphaModFix/>
          </a:blip>
          <a:srcRect b="13119" l="0" r="3353" t="0"/>
          <a:stretch/>
        </p:blipFill>
        <p:spPr>
          <a:xfrm>
            <a:off x="85350" y="1371575"/>
            <a:ext cx="6069974" cy="350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0"/>
                                        <p:tgtEl>
                                          <p:spTgt spid="1196"/>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92"/>
          <p:cNvSpPr txBox="1"/>
          <p:nvPr/>
        </p:nvSpPr>
        <p:spPr>
          <a:xfrm>
            <a:off x="1624725" y="906613"/>
            <a:ext cx="6357900" cy="1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dk2"/>
                </a:solidFill>
                <a:latin typeface="Proxima Nova"/>
                <a:ea typeface="Proxima Nova"/>
                <a:cs typeface="Proxima Nova"/>
                <a:sym typeface="Proxima Nova"/>
              </a:rPr>
              <a:t>Kalman Filter - Linear Position, Angular Position &amp; Velocity</a:t>
            </a:r>
            <a:endParaRPr sz="1800" u="sng">
              <a:solidFill>
                <a:schemeClr val="dk2"/>
              </a:solidFill>
              <a:latin typeface="Proxima Nova"/>
              <a:ea typeface="Proxima Nova"/>
              <a:cs typeface="Proxima Nova"/>
              <a:sym typeface="Proxima Nova"/>
            </a:endParaRPr>
          </a:p>
        </p:txBody>
      </p:sp>
      <p:sp>
        <p:nvSpPr>
          <p:cNvPr id="1212" name="Google Shape;1212;p92"/>
          <p:cNvSpPr txBox="1"/>
          <p:nvPr/>
        </p:nvSpPr>
        <p:spPr>
          <a:xfrm>
            <a:off x="6325300" y="2833363"/>
            <a:ext cx="4185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2"/>
                </a:solidFill>
                <a:latin typeface="Proxima Nova"/>
                <a:ea typeface="Proxima Nova"/>
                <a:cs typeface="Proxima Nova"/>
                <a:sym typeface="Proxima Nova"/>
              </a:rPr>
              <a:t>(3)</a:t>
            </a:r>
            <a:endParaRPr sz="1100">
              <a:solidFill>
                <a:schemeClr val="dk2"/>
              </a:solidFill>
              <a:latin typeface="Proxima Nova"/>
              <a:ea typeface="Proxima Nova"/>
              <a:cs typeface="Proxima Nova"/>
              <a:sym typeface="Proxima Nova"/>
            </a:endParaRPr>
          </a:p>
        </p:txBody>
      </p:sp>
      <p:sp>
        <p:nvSpPr>
          <p:cNvPr id="1213" name="Google Shape;1213;p92"/>
          <p:cNvSpPr/>
          <p:nvPr/>
        </p:nvSpPr>
        <p:spPr>
          <a:xfrm>
            <a:off x="0" y="0"/>
            <a:ext cx="4783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4" name="Google Shape;1214;p92"/>
          <p:cNvSpPr/>
          <p:nvPr/>
        </p:nvSpPr>
        <p:spPr>
          <a:xfrm rot="5400000">
            <a:off x="45819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2"/>
          <p:cNvSpPr/>
          <p:nvPr/>
        </p:nvSpPr>
        <p:spPr>
          <a:xfrm rot="-5400000">
            <a:off x="51018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2"/>
          <p:cNvSpPr/>
          <p:nvPr/>
        </p:nvSpPr>
        <p:spPr>
          <a:xfrm>
            <a:off x="5375700" y="556525"/>
            <a:ext cx="37683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2"/>
          <p:cNvSpPr txBox="1"/>
          <p:nvPr/>
        </p:nvSpPr>
        <p:spPr>
          <a:xfrm>
            <a:off x="0" y="0"/>
            <a:ext cx="4905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STATE ESTIMATION</a:t>
            </a:r>
            <a:endParaRPr b="1" i="1" sz="4000">
              <a:solidFill>
                <a:srgbClr val="FFFFFF"/>
              </a:solidFill>
              <a:latin typeface="Proxima Nova"/>
              <a:ea typeface="Proxima Nova"/>
              <a:cs typeface="Proxima Nova"/>
              <a:sym typeface="Proxima Nova"/>
            </a:endParaRPr>
          </a:p>
        </p:txBody>
      </p:sp>
      <p:sp>
        <p:nvSpPr>
          <p:cNvPr id="1219" name="Google Shape;1219;p92"/>
          <p:cNvSpPr txBox="1"/>
          <p:nvPr/>
        </p:nvSpPr>
        <p:spPr>
          <a:xfrm>
            <a:off x="95700" y="556675"/>
            <a:ext cx="4612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1220" name="Google Shape;1220;p9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1" name="Google Shape;1221;p92"/>
          <p:cNvPicPr preferRelativeResize="0"/>
          <p:nvPr/>
        </p:nvPicPr>
        <p:blipFill rotWithShape="1">
          <a:blip r:embed="rId3">
            <a:alphaModFix/>
          </a:blip>
          <a:srcRect b="0" l="10559" r="10693" t="0"/>
          <a:stretch/>
        </p:blipFill>
        <p:spPr>
          <a:xfrm>
            <a:off x="6743800" y="2790375"/>
            <a:ext cx="2400200" cy="494275"/>
          </a:xfrm>
          <a:prstGeom prst="rect">
            <a:avLst/>
          </a:prstGeom>
          <a:noFill/>
          <a:ln>
            <a:noFill/>
          </a:ln>
        </p:spPr>
      </p:pic>
      <p:pic>
        <p:nvPicPr>
          <p:cNvPr id="1222" name="Google Shape;1222;p92"/>
          <p:cNvPicPr preferRelativeResize="0"/>
          <p:nvPr/>
        </p:nvPicPr>
        <p:blipFill rotWithShape="1">
          <a:blip r:embed="rId4">
            <a:alphaModFix/>
          </a:blip>
          <a:srcRect b="14339" l="0" r="1545" t="0"/>
          <a:stretch/>
        </p:blipFill>
        <p:spPr>
          <a:xfrm>
            <a:off x="-112425" y="1348125"/>
            <a:ext cx="6437724" cy="3642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par>
                                <p:cTn fill="hold" nodeType="with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93"/>
          <p:cNvSpPr txBox="1"/>
          <p:nvPr/>
        </p:nvSpPr>
        <p:spPr>
          <a:xfrm>
            <a:off x="1292800" y="973188"/>
            <a:ext cx="6357900" cy="1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dk2"/>
                </a:solidFill>
                <a:latin typeface="Proxima Nova"/>
                <a:ea typeface="Proxima Nova"/>
                <a:cs typeface="Proxima Nova"/>
                <a:sym typeface="Proxima Nova"/>
              </a:rPr>
              <a:t>Kalman Filter - Linear Position, Angular Position &amp; Velocity</a:t>
            </a:r>
            <a:endParaRPr sz="1800" u="sng">
              <a:solidFill>
                <a:schemeClr val="dk2"/>
              </a:solidFill>
              <a:latin typeface="Proxima Nova"/>
              <a:ea typeface="Proxima Nova"/>
              <a:cs typeface="Proxima Nova"/>
              <a:sym typeface="Proxima Nova"/>
            </a:endParaRPr>
          </a:p>
        </p:txBody>
      </p:sp>
      <p:sp>
        <p:nvSpPr>
          <p:cNvPr id="1228" name="Google Shape;1228;p93"/>
          <p:cNvSpPr/>
          <p:nvPr/>
        </p:nvSpPr>
        <p:spPr>
          <a:xfrm>
            <a:off x="0" y="0"/>
            <a:ext cx="47832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9" name="Google Shape;1229;p93"/>
          <p:cNvSpPr/>
          <p:nvPr/>
        </p:nvSpPr>
        <p:spPr>
          <a:xfrm rot="5400000">
            <a:off x="45819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3"/>
          <p:cNvSpPr/>
          <p:nvPr/>
        </p:nvSpPr>
        <p:spPr>
          <a:xfrm rot="-5400000">
            <a:off x="51018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93"/>
          <p:cNvSpPr/>
          <p:nvPr/>
        </p:nvSpPr>
        <p:spPr>
          <a:xfrm>
            <a:off x="5375700" y="556525"/>
            <a:ext cx="37683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9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3"/>
          <p:cNvSpPr txBox="1"/>
          <p:nvPr/>
        </p:nvSpPr>
        <p:spPr>
          <a:xfrm>
            <a:off x="0" y="0"/>
            <a:ext cx="4905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STATE ESTIMATION</a:t>
            </a:r>
            <a:endParaRPr b="1" i="1" sz="4000">
              <a:solidFill>
                <a:srgbClr val="FFFFFF"/>
              </a:solidFill>
              <a:latin typeface="Proxima Nova"/>
              <a:ea typeface="Proxima Nova"/>
              <a:cs typeface="Proxima Nova"/>
              <a:sym typeface="Proxima Nova"/>
            </a:endParaRPr>
          </a:p>
        </p:txBody>
      </p:sp>
      <p:sp>
        <p:nvSpPr>
          <p:cNvPr id="1234" name="Google Shape;1234;p93"/>
          <p:cNvSpPr txBox="1"/>
          <p:nvPr/>
        </p:nvSpPr>
        <p:spPr>
          <a:xfrm>
            <a:off x="95700" y="556675"/>
            <a:ext cx="46125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b="1" i="1" sz="1600">
              <a:solidFill>
                <a:srgbClr val="FFFFFF"/>
              </a:solidFill>
              <a:latin typeface="Proxima Nova"/>
              <a:ea typeface="Proxima Nova"/>
              <a:cs typeface="Proxima Nova"/>
              <a:sym typeface="Proxima Nova"/>
            </a:endParaRPr>
          </a:p>
        </p:txBody>
      </p:sp>
      <p:sp>
        <p:nvSpPr>
          <p:cNvPr id="1235" name="Google Shape;1235;p9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6" name="Google Shape;1236;p93"/>
          <p:cNvPicPr preferRelativeResize="0"/>
          <p:nvPr/>
        </p:nvPicPr>
        <p:blipFill rotWithShape="1">
          <a:blip r:embed="rId3">
            <a:alphaModFix/>
          </a:blip>
          <a:srcRect b="15626" l="0" r="0" t="0"/>
          <a:stretch/>
        </p:blipFill>
        <p:spPr>
          <a:xfrm>
            <a:off x="1125721" y="1366500"/>
            <a:ext cx="6430829" cy="352888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94"/>
          <p:cNvSpPr/>
          <p:nvPr/>
        </p:nvSpPr>
        <p:spPr>
          <a:xfrm>
            <a:off x="5260175" y="1400325"/>
            <a:ext cx="2001900" cy="19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94"/>
          <p:cNvPicPr preferRelativeResize="0"/>
          <p:nvPr/>
        </p:nvPicPr>
        <p:blipFill>
          <a:blip r:embed="rId3">
            <a:alphaModFix/>
          </a:blip>
          <a:stretch>
            <a:fillRect/>
          </a:stretch>
        </p:blipFill>
        <p:spPr>
          <a:xfrm>
            <a:off x="328613" y="1174125"/>
            <a:ext cx="8486775" cy="3257550"/>
          </a:xfrm>
          <a:prstGeom prst="rect">
            <a:avLst/>
          </a:prstGeom>
          <a:noFill/>
          <a:ln>
            <a:noFill/>
          </a:ln>
        </p:spPr>
      </p:pic>
      <p:sp>
        <p:nvSpPr>
          <p:cNvPr id="1243" name="Google Shape;1243;p94"/>
          <p:cNvSpPr/>
          <p:nvPr/>
        </p:nvSpPr>
        <p:spPr>
          <a:xfrm>
            <a:off x="2818600" y="2854100"/>
            <a:ext cx="2001900" cy="17904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4"/>
          <p:cNvSpPr/>
          <p:nvPr/>
        </p:nvSpPr>
        <p:spPr>
          <a:xfrm>
            <a:off x="6561750" y="3060950"/>
            <a:ext cx="1642800" cy="14271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4"/>
          <p:cNvSpPr/>
          <p:nvPr/>
        </p:nvSpPr>
        <p:spPr>
          <a:xfrm>
            <a:off x="5260175" y="1400325"/>
            <a:ext cx="2001900" cy="19569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4"/>
          <p:cNvSpPr/>
          <p:nvPr/>
        </p:nvSpPr>
        <p:spPr>
          <a:xfrm>
            <a:off x="3770100" y="1301575"/>
            <a:ext cx="1759500" cy="1580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4"/>
          <p:cNvSpPr/>
          <p:nvPr/>
        </p:nvSpPr>
        <p:spPr>
          <a:xfrm>
            <a:off x="1983800" y="1256700"/>
            <a:ext cx="1759500" cy="1580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4"/>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1" name="Google Shape;1251;p94"/>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4"/>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4"/>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4"/>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 CONTROL</a:t>
            </a:r>
            <a:endParaRPr b="1" i="1" sz="4000">
              <a:solidFill>
                <a:srgbClr val="FFFFFF"/>
              </a:solidFill>
              <a:latin typeface="Proxima Nova"/>
              <a:ea typeface="Proxima Nova"/>
              <a:cs typeface="Proxima Nova"/>
              <a:sym typeface="Proxima Nova"/>
            </a:endParaRPr>
          </a:p>
        </p:txBody>
      </p:sp>
      <p:sp>
        <p:nvSpPr>
          <p:cNvPr id="1255" name="Google Shape;1255;p94"/>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95"/>
          <p:cNvSpPr/>
          <p:nvPr/>
        </p:nvSpPr>
        <p:spPr>
          <a:xfrm>
            <a:off x="5260175" y="1400325"/>
            <a:ext cx="2001900" cy="19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1" name="Google Shape;1261;p95"/>
          <p:cNvPicPr preferRelativeResize="0"/>
          <p:nvPr/>
        </p:nvPicPr>
        <p:blipFill>
          <a:blip r:embed="rId3">
            <a:alphaModFix/>
          </a:blip>
          <a:stretch>
            <a:fillRect/>
          </a:stretch>
        </p:blipFill>
        <p:spPr>
          <a:xfrm>
            <a:off x="328613" y="1174125"/>
            <a:ext cx="8486775" cy="3257550"/>
          </a:xfrm>
          <a:prstGeom prst="rect">
            <a:avLst/>
          </a:prstGeom>
          <a:noFill/>
          <a:ln>
            <a:noFill/>
          </a:ln>
        </p:spPr>
      </p:pic>
      <p:sp>
        <p:nvSpPr>
          <p:cNvPr id="1262" name="Google Shape;1262;p95"/>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3" name="Google Shape;1263;p95"/>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95"/>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95"/>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9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5"/>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FLIGHT CONTROL</a:t>
            </a:r>
            <a:endParaRPr b="1" i="1" sz="4000">
              <a:solidFill>
                <a:srgbClr val="FFFFFF"/>
              </a:solidFill>
              <a:latin typeface="Proxima Nova"/>
              <a:ea typeface="Proxima Nova"/>
              <a:cs typeface="Proxima Nova"/>
              <a:sym typeface="Proxima Nova"/>
            </a:endParaRPr>
          </a:p>
        </p:txBody>
      </p:sp>
      <p:sp>
        <p:nvSpPr>
          <p:cNvPr id="1268" name="Google Shape;1268;p95"/>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
        <p:nvSpPr>
          <p:cNvPr id="1269" name="Google Shape;1269;p9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Executive Summary</a:t>
            </a:r>
            <a:endParaRPr/>
          </a:p>
        </p:txBody>
      </p:sp>
      <p:sp>
        <p:nvSpPr>
          <p:cNvPr id="194" name="Google Shape;194;p24"/>
          <p:cNvSpPr txBox="1"/>
          <p:nvPr>
            <p:ph idx="1" type="body"/>
          </p:nvPr>
        </p:nvSpPr>
        <p:spPr>
          <a:xfrm>
            <a:off x="311700" y="1152475"/>
            <a:ext cx="5534400" cy="180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000">
                <a:latin typeface="Proxima Nova"/>
                <a:ea typeface="Proxima Nova"/>
                <a:cs typeface="Proxima Nova"/>
                <a:sym typeface="Proxima Nova"/>
              </a:rPr>
              <a:t>The CIA failed to completely recover a valuable Soviet submarine with nuclear capabilities from the ocean floor. As a ship was raising the K-129 from the ocean floor, it broke apart and part of the submarine was lost, including its cargo.</a:t>
            </a:r>
            <a:endParaRPr sz="2000">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2000">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t/>
            </a:r>
            <a:endParaRPr b="1" sz="2000">
              <a:latin typeface="Proxima Nova"/>
              <a:ea typeface="Proxima Nova"/>
              <a:cs typeface="Proxima Nova"/>
              <a:sym typeface="Proxima Nova"/>
            </a:endParaRPr>
          </a:p>
        </p:txBody>
      </p:sp>
      <p:sp>
        <p:nvSpPr>
          <p:cNvPr id="195" name="Google Shape;195;p24"/>
          <p:cNvSpPr/>
          <p:nvPr/>
        </p:nvSpPr>
        <p:spPr>
          <a:xfrm>
            <a:off x="0" y="0"/>
            <a:ext cx="55344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4"/>
          <p:cNvSpPr/>
          <p:nvPr/>
        </p:nvSpPr>
        <p:spPr>
          <a:xfrm rot="5400000">
            <a:off x="53331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rot="-5400000">
            <a:off x="5853000" y="6323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6126900" y="556525"/>
            <a:ext cx="30171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txBox="1"/>
          <p:nvPr/>
        </p:nvSpPr>
        <p:spPr>
          <a:xfrm>
            <a:off x="0" y="0"/>
            <a:ext cx="64809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EXECUTIVE SUMMARY</a:t>
            </a:r>
            <a:endParaRPr b="1" i="1" sz="4000">
              <a:solidFill>
                <a:srgbClr val="FFFFFF"/>
              </a:solidFill>
              <a:latin typeface="Proxima Nova"/>
              <a:ea typeface="Proxima Nova"/>
              <a:cs typeface="Proxima Nova"/>
              <a:sym typeface="Proxima Nova"/>
            </a:endParaRPr>
          </a:p>
        </p:txBody>
      </p:sp>
      <p:sp>
        <p:nvSpPr>
          <p:cNvPr id="201" name="Google Shape;201;p24"/>
          <p:cNvSpPr txBox="1"/>
          <p:nvPr/>
        </p:nvSpPr>
        <p:spPr>
          <a:xfrm>
            <a:off x="95700" y="556675"/>
            <a:ext cx="54762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(PROBLEM STATEMENT)</a:t>
            </a:r>
            <a:endParaRPr b="1" i="1" sz="1600">
              <a:solidFill>
                <a:srgbClr val="FFFFFF"/>
              </a:solidFill>
              <a:latin typeface="Proxima Nova"/>
              <a:ea typeface="Proxima Nova"/>
              <a:cs typeface="Proxima Nova"/>
              <a:sym typeface="Proxima Nova"/>
            </a:endParaRPr>
          </a:p>
        </p:txBody>
      </p:sp>
      <p:sp>
        <p:nvSpPr>
          <p:cNvPr id="202" name="Google Shape;202;p2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4"/>
          <p:cNvPicPr preferRelativeResize="0"/>
          <p:nvPr/>
        </p:nvPicPr>
        <p:blipFill rotWithShape="1">
          <a:blip r:embed="rId3">
            <a:alphaModFix amt="74000"/>
          </a:blip>
          <a:srcRect b="0" l="52604" r="0" t="0"/>
          <a:stretch/>
        </p:blipFill>
        <p:spPr>
          <a:xfrm>
            <a:off x="6245825" y="3119625"/>
            <a:ext cx="2658225" cy="1556025"/>
          </a:xfrm>
          <a:prstGeom prst="rect">
            <a:avLst/>
          </a:prstGeom>
          <a:noFill/>
          <a:ln>
            <a:noFill/>
          </a:ln>
        </p:spPr>
      </p:pic>
      <p:pic>
        <p:nvPicPr>
          <p:cNvPr id="204" name="Google Shape;204;p24"/>
          <p:cNvPicPr preferRelativeResize="0"/>
          <p:nvPr/>
        </p:nvPicPr>
        <p:blipFill rotWithShape="1">
          <a:blip r:embed="rId4">
            <a:alphaModFix/>
          </a:blip>
          <a:srcRect b="6698" l="29666" r="0" t="1919"/>
          <a:stretch/>
        </p:blipFill>
        <p:spPr>
          <a:xfrm>
            <a:off x="6245825" y="1235113"/>
            <a:ext cx="2658225" cy="1556025"/>
          </a:xfrm>
          <a:prstGeom prst="rect">
            <a:avLst/>
          </a:prstGeom>
          <a:noFill/>
          <a:ln>
            <a:noFill/>
          </a:ln>
        </p:spPr>
      </p:pic>
      <p:sp>
        <p:nvSpPr>
          <p:cNvPr id="205" name="Google Shape;205;p24"/>
          <p:cNvSpPr txBox="1"/>
          <p:nvPr/>
        </p:nvSpPr>
        <p:spPr>
          <a:xfrm>
            <a:off x="311700" y="3042400"/>
            <a:ext cx="5617200" cy="14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2"/>
                </a:solidFill>
                <a:latin typeface="Proxima Nova"/>
                <a:ea typeface="Proxima Nova"/>
                <a:cs typeface="Proxima Nova"/>
                <a:sym typeface="Proxima Nova"/>
              </a:rPr>
              <a:t>ECHO Technologies is tasked to design, model and test a </a:t>
            </a:r>
            <a:r>
              <a:rPr b="1" lang="en-US" sz="2000">
                <a:solidFill>
                  <a:schemeClr val="dk2"/>
                </a:solidFill>
                <a:latin typeface="Proxima Nova"/>
                <a:ea typeface="Proxima Nova"/>
                <a:cs typeface="Proxima Nova"/>
                <a:sym typeface="Proxima Nova"/>
              </a:rPr>
              <a:t>UAV/UUV vehicle (Megalodon) </a:t>
            </a:r>
            <a:r>
              <a:rPr lang="en-US" sz="2000">
                <a:solidFill>
                  <a:schemeClr val="dk2"/>
                </a:solidFill>
                <a:latin typeface="Proxima Nova"/>
                <a:ea typeface="Proxima Nova"/>
                <a:cs typeface="Proxima Nova"/>
                <a:sym typeface="Proxima Nova"/>
              </a:rPr>
              <a:t>that can </a:t>
            </a:r>
            <a:r>
              <a:rPr b="1" lang="en-US" sz="2000">
                <a:solidFill>
                  <a:schemeClr val="dk2"/>
                </a:solidFill>
                <a:latin typeface="Proxima Nova"/>
                <a:ea typeface="Proxima Nova"/>
                <a:cs typeface="Proxima Nova"/>
                <a:sym typeface="Proxima Nova"/>
              </a:rPr>
              <a:t>recover the items of interest </a:t>
            </a:r>
            <a:r>
              <a:rPr lang="en-US" sz="2000">
                <a:solidFill>
                  <a:schemeClr val="dk2"/>
                </a:solidFill>
                <a:latin typeface="Proxima Nova"/>
                <a:ea typeface="Proxima Nova"/>
                <a:cs typeface="Proxima Nova"/>
                <a:sym typeface="Proxima Nova"/>
              </a:rPr>
              <a:t>from the K-129 after pinpointing a signal from an </a:t>
            </a:r>
            <a:r>
              <a:rPr b="1" lang="en-US" sz="2000">
                <a:solidFill>
                  <a:schemeClr val="dk2"/>
                </a:solidFill>
                <a:latin typeface="Proxima Nova"/>
                <a:ea typeface="Proxima Nova"/>
                <a:cs typeface="Proxima Nova"/>
                <a:sym typeface="Proxima Nova"/>
              </a:rPr>
              <a:t>ROV vehicle (Remora)</a:t>
            </a:r>
            <a:r>
              <a:rPr lang="en-US" sz="2000">
                <a:solidFill>
                  <a:schemeClr val="dk2"/>
                </a:solidFill>
                <a:latin typeface="Proxima Nova"/>
                <a:ea typeface="Proxima Nova"/>
                <a:cs typeface="Proxima Nova"/>
                <a:sym typeface="Proxima Nova"/>
              </a:rPr>
              <a:t> that </a:t>
            </a:r>
            <a:r>
              <a:rPr b="1" lang="en-US" sz="2000">
                <a:solidFill>
                  <a:schemeClr val="dk2"/>
                </a:solidFill>
                <a:latin typeface="Proxima Nova"/>
                <a:ea typeface="Proxima Nova"/>
                <a:cs typeface="Proxima Nova"/>
                <a:sym typeface="Proxima Nova"/>
              </a:rPr>
              <a:t>locates those items of interest.</a:t>
            </a:r>
            <a:endParaRPr b="1" sz="20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pic>
        <p:nvPicPr>
          <p:cNvPr id="1274" name="Google Shape;1274;p96"/>
          <p:cNvPicPr preferRelativeResize="0"/>
          <p:nvPr/>
        </p:nvPicPr>
        <p:blipFill>
          <a:blip r:embed="rId3">
            <a:alphaModFix/>
          </a:blip>
          <a:stretch>
            <a:fillRect/>
          </a:stretch>
        </p:blipFill>
        <p:spPr>
          <a:xfrm>
            <a:off x="1747843" y="1398625"/>
            <a:ext cx="5648325" cy="2867025"/>
          </a:xfrm>
          <a:prstGeom prst="rect">
            <a:avLst/>
          </a:prstGeom>
          <a:noFill/>
          <a:ln>
            <a:noFill/>
          </a:ln>
        </p:spPr>
      </p:pic>
      <p:sp>
        <p:nvSpPr>
          <p:cNvPr id="1275" name="Google Shape;1275;p9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6"/>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96"/>
          <p:cNvSpPr/>
          <p:nvPr/>
        </p:nvSpPr>
        <p:spPr>
          <a:xfrm>
            <a:off x="0" y="0"/>
            <a:ext cx="4399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8" name="Google Shape;1278;p96"/>
          <p:cNvSpPr/>
          <p:nvPr/>
        </p:nvSpPr>
        <p:spPr>
          <a:xfrm rot="5400000">
            <a:off x="4198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6"/>
          <p:cNvSpPr/>
          <p:nvPr/>
        </p:nvSpPr>
        <p:spPr>
          <a:xfrm rot="-5400000">
            <a:off x="47184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96"/>
          <p:cNvSpPr/>
          <p:nvPr/>
        </p:nvSpPr>
        <p:spPr>
          <a:xfrm>
            <a:off x="4992300" y="556525"/>
            <a:ext cx="41517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96"/>
          <p:cNvSpPr txBox="1"/>
          <p:nvPr/>
        </p:nvSpPr>
        <p:spPr>
          <a:xfrm>
            <a:off x="0" y="0"/>
            <a:ext cx="44955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HOVER</a:t>
            </a:r>
            <a:r>
              <a:rPr b="1" i="1" lang="en-US" sz="4000">
                <a:solidFill>
                  <a:srgbClr val="FFFFFF"/>
                </a:solidFill>
                <a:latin typeface="Proxima Nova"/>
                <a:ea typeface="Proxima Nova"/>
                <a:cs typeface="Proxima Nova"/>
                <a:sym typeface="Proxima Nova"/>
              </a:rPr>
              <a:t> CONTROL</a:t>
            </a:r>
            <a:endParaRPr b="1" i="1" sz="4000">
              <a:solidFill>
                <a:srgbClr val="FFFFFF"/>
              </a:solidFill>
              <a:latin typeface="Proxima Nova"/>
              <a:ea typeface="Proxima Nova"/>
              <a:cs typeface="Proxima Nova"/>
              <a:sym typeface="Proxima Nova"/>
            </a:endParaRPr>
          </a:p>
        </p:txBody>
      </p:sp>
      <p:sp>
        <p:nvSpPr>
          <p:cNvPr id="1282" name="Google Shape;1282;p96"/>
          <p:cNvSpPr txBox="1"/>
          <p:nvPr/>
        </p:nvSpPr>
        <p:spPr>
          <a:xfrm>
            <a:off x="95700" y="556675"/>
            <a:ext cx="439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SOFTWARE</a:t>
            </a:r>
            <a:endParaRPr i="1" sz="1600">
              <a:solidFill>
                <a:srgbClr val="FFFFFF"/>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1286" name="Shape 1286"/>
        <p:cNvGrpSpPr/>
        <p:nvPr/>
      </p:nvGrpSpPr>
      <p:grpSpPr>
        <a:xfrm>
          <a:off x="0" y="0"/>
          <a:ext cx="0" cy="0"/>
          <a:chOff x="0" y="0"/>
          <a:chExt cx="0" cy="0"/>
        </a:xfrm>
      </p:grpSpPr>
      <p:sp>
        <p:nvSpPr>
          <p:cNvPr id="1287" name="Google Shape;1287;p97"/>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288" name="Google Shape;1288;p97"/>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289" name="Google Shape;1289;p97"/>
          <p:cNvSpPr txBox="1"/>
          <p:nvPr/>
        </p:nvSpPr>
        <p:spPr>
          <a:xfrm>
            <a:off x="2105250" y="1926300"/>
            <a:ext cx="4933500" cy="1356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REMORA</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98"/>
          <p:cNvSpPr/>
          <p:nvPr/>
        </p:nvSpPr>
        <p:spPr>
          <a:xfrm>
            <a:off x="0" y="0"/>
            <a:ext cx="5691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6" name="Google Shape;1296;p98"/>
          <p:cNvSpPr/>
          <p:nvPr/>
        </p:nvSpPr>
        <p:spPr>
          <a:xfrm rot="5400000">
            <a:off x="54903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98"/>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8"/>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9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8"/>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MECHANICAL DESIGN</a:t>
            </a:r>
            <a:endParaRPr b="1" i="1" sz="4000">
              <a:solidFill>
                <a:srgbClr val="FFFFFF"/>
              </a:solidFill>
              <a:latin typeface="Proxima Nova"/>
              <a:ea typeface="Proxima Nova"/>
              <a:cs typeface="Proxima Nova"/>
              <a:sym typeface="Proxima Nova"/>
            </a:endParaRPr>
          </a:p>
        </p:txBody>
      </p:sp>
      <p:sp>
        <p:nvSpPr>
          <p:cNvPr id="1301" name="Google Shape;1301;p98"/>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REMORA</a:t>
            </a:r>
            <a:endParaRPr b="1" i="1" sz="1600">
              <a:solidFill>
                <a:srgbClr val="FFFFFF"/>
              </a:solidFill>
              <a:latin typeface="Proxima Nova"/>
              <a:ea typeface="Proxima Nova"/>
              <a:cs typeface="Proxima Nova"/>
              <a:sym typeface="Proxima Nova"/>
            </a:endParaRPr>
          </a:p>
        </p:txBody>
      </p:sp>
      <p:sp>
        <p:nvSpPr>
          <p:cNvPr id="1302" name="Google Shape;1302;p9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8"/>
          <p:cNvSpPr txBox="1"/>
          <p:nvPr/>
        </p:nvSpPr>
        <p:spPr>
          <a:xfrm>
            <a:off x="245750" y="1810950"/>
            <a:ext cx="3180600" cy="212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Central Receptacle</a:t>
            </a:r>
            <a:endParaRPr sz="1800">
              <a:solidFill>
                <a:schemeClr val="dk2"/>
              </a:solidFill>
              <a:latin typeface="Proxima Nova"/>
              <a:ea typeface="Proxima Nova"/>
              <a:cs typeface="Proxima Nova"/>
              <a:sym typeface="Proxima Nova"/>
            </a:endParaRPr>
          </a:p>
          <a:p>
            <a:pPr indent="0" lvl="0" marL="13716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ABS Plastic Sheets</a:t>
            </a:r>
            <a:endParaRPr sz="1800">
              <a:solidFill>
                <a:schemeClr val="dk2"/>
              </a:solidFill>
              <a:latin typeface="Proxima Nova"/>
              <a:ea typeface="Proxima Nova"/>
              <a:cs typeface="Proxima Nova"/>
              <a:sym typeface="Proxima Nova"/>
            </a:endParaRPr>
          </a:p>
          <a:p>
            <a:pPr indent="0" lvl="0" marL="13716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Motors</a:t>
            </a:r>
            <a:endParaRPr sz="1800">
              <a:solidFill>
                <a:schemeClr val="dk2"/>
              </a:solidFill>
              <a:latin typeface="Proxima Nova"/>
              <a:ea typeface="Proxima Nova"/>
              <a:cs typeface="Proxima Nova"/>
              <a:sym typeface="Proxima Nova"/>
            </a:endParaRPr>
          </a:p>
          <a:p>
            <a:pPr indent="0" lvl="0" marL="13716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Hooks</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13716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9144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marR="0" rtl="0" algn="l">
              <a:lnSpc>
                <a:spcPct val="100000"/>
              </a:lnSpc>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id="1304" name="Google Shape;1304;p98"/>
          <p:cNvPicPr preferRelativeResize="0"/>
          <p:nvPr/>
        </p:nvPicPr>
        <p:blipFill rotWithShape="1">
          <a:blip r:embed="rId3">
            <a:alphaModFix/>
          </a:blip>
          <a:srcRect b="9973" l="21586" r="25125" t="7327"/>
          <a:stretch/>
        </p:blipFill>
        <p:spPr>
          <a:xfrm>
            <a:off x="4014654" y="1327027"/>
            <a:ext cx="3946384" cy="34450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99"/>
          <p:cNvSpPr/>
          <p:nvPr/>
        </p:nvSpPr>
        <p:spPr>
          <a:xfrm>
            <a:off x="0" y="0"/>
            <a:ext cx="5554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1" name="Google Shape;1311;p99"/>
          <p:cNvSpPr/>
          <p:nvPr/>
        </p:nvSpPr>
        <p:spPr>
          <a:xfrm rot="5400000">
            <a:off x="53535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99"/>
          <p:cNvSpPr/>
          <p:nvPr/>
        </p:nvSpPr>
        <p:spPr>
          <a:xfrm rot="-5400000">
            <a:off x="5904375"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9"/>
          <p:cNvSpPr/>
          <p:nvPr/>
        </p:nvSpPr>
        <p:spPr>
          <a:xfrm>
            <a:off x="6178275" y="556525"/>
            <a:ext cx="29658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9"/>
          <p:cNvSpPr txBox="1"/>
          <p:nvPr/>
        </p:nvSpPr>
        <p:spPr>
          <a:xfrm>
            <a:off x="76200" y="0"/>
            <a:ext cx="5478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ELECTRICAL SYSTEM</a:t>
            </a:r>
            <a:endParaRPr b="1" i="1" sz="4000">
              <a:solidFill>
                <a:srgbClr val="FFFFFF"/>
              </a:solidFill>
              <a:latin typeface="Proxima Nova"/>
              <a:ea typeface="Proxima Nova"/>
              <a:cs typeface="Proxima Nova"/>
              <a:sym typeface="Proxima Nova"/>
            </a:endParaRPr>
          </a:p>
        </p:txBody>
      </p:sp>
      <p:sp>
        <p:nvSpPr>
          <p:cNvPr id="1316" name="Google Shape;1316;p99"/>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9"/>
          <p:cNvSpPr txBox="1"/>
          <p:nvPr/>
        </p:nvSpPr>
        <p:spPr>
          <a:xfrm>
            <a:off x="129850" y="520450"/>
            <a:ext cx="51435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chemeClr val="lt1"/>
                </a:solidFill>
                <a:latin typeface="Proxima Nova"/>
                <a:ea typeface="Proxima Nova"/>
                <a:cs typeface="Proxima Nova"/>
                <a:sym typeface="Proxima Nova"/>
              </a:rPr>
              <a:t>REMORA</a:t>
            </a:r>
            <a:endParaRPr/>
          </a:p>
        </p:txBody>
      </p:sp>
      <p:sp>
        <p:nvSpPr>
          <p:cNvPr id="1318" name="Google Shape;1318;p99"/>
          <p:cNvSpPr txBox="1"/>
          <p:nvPr/>
        </p:nvSpPr>
        <p:spPr>
          <a:xfrm>
            <a:off x="5085775" y="1171063"/>
            <a:ext cx="3000000" cy="3555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External Control Box to Tether</a:t>
            </a:r>
            <a:endParaRPr sz="1800">
              <a:solidFill>
                <a:schemeClr val="dk2"/>
              </a:solidFill>
              <a:latin typeface="Proxima Nova"/>
              <a:ea typeface="Proxima Nova"/>
              <a:cs typeface="Proxima Nova"/>
              <a:sym typeface="Proxima Nova"/>
            </a:endParaRPr>
          </a:p>
          <a:p>
            <a:pPr indent="-342900" lvl="1" marL="9144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Power &amp; Data</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PDB to components</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VRM</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Raspberry Pi</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Sensors/ Modules</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USB Power</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Arduino Uno</a:t>
            </a:r>
            <a:endParaRPr sz="18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ESC/Motors</a:t>
            </a:r>
            <a:endParaRPr sz="1800">
              <a:solidFill>
                <a:schemeClr val="dk2"/>
              </a:solidFill>
              <a:latin typeface="Proxima Nova"/>
              <a:ea typeface="Proxima Nova"/>
              <a:cs typeface="Proxima Nova"/>
              <a:sym typeface="Proxima Nova"/>
            </a:endParaRPr>
          </a:p>
        </p:txBody>
      </p:sp>
      <p:pic>
        <p:nvPicPr>
          <p:cNvPr id="1319" name="Google Shape;1319;p99"/>
          <p:cNvPicPr preferRelativeResize="0"/>
          <p:nvPr/>
        </p:nvPicPr>
        <p:blipFill>
          <a:blip r:embed="rId3">
            <a:alphaModFix/>
          </a:blip>
          <a:stretch>
            <a:fillRect/>
          </a:stretch>
        </p:blipFill>
        <p:spPr>
          <a:xfrm>
            <a:off x="758375" y="926338"/>
            <a:ext cx="3079424" cy="4045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100"/>
          <p:cNvSpPr/>
          <p:nvPr/>
        </p:nvSpPr>
        <p:spPr>
          <a:xfrm>
            <a:off x="0" y="0"/>
            <a:ext cx="43521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6" name="Google Shape;1326;p100"/>
          <p:cNvSpPr/>
          <p:nvPr/>
        </p:nvSpPr>
        <p:spPr>
          <a:xfrm rot="5400000">
            <a:off x="41508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0"/>
          <p:cNvSpPr/>
          <p:nvPr/>
        </p:nvSpPr>
        <p:spPr>
          <a:xfrm rot="-5400000">
            <a:off x="5213400" y="630175"/>
            <a:ext cx="349800" cy="2028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0"/>
          <p:cNvSpPr/>
          <p:nvPr/>
        </p:nvSpPr>
        <p:spPr>
          <a:xfrm>
            <a:off x="5484900" y="556525"/>
            <a:ext cx="36591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0"/>
          <p:cNvSpPr txBox="1"/>
          <p:nvPr/>
        </p:nvSpPr>
        <p:spPr>
          <a:xfrm>
            <a:off x="0" y="0"/>
            <a:ext cx="44814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BALLAST SYSTEM</a:t>
            </a:r>
            <a:endParaRPr b="1" i="1" sz="4000">
              <a:solidFill>
                <a:srgbClr val="FFFFFF"/>
              </a:solidFill>
              <a:latin typeface="Proxima Nova"/>
              <a:ea typeface="Proxima Nova"/>
              <a:cs typeface="Proxima Nova"/>
              <a:sym typeface="Proxima Nova"/>
            </a:endParaRPr>
          </a:p>
        </p:txBody>
      </p:sp>
      <p:sp>
        <p:nvSpPr>
          <p:cNvPr id="1331" name="Google Shape;1331;p100"/>
          <p:cNvSpPr txBox="1"/>
          <p:nvPr/>
        </p:nvSpPr>
        <p:spPr>
          <a:xfrm>
            <a:off x="95700" y="556675"/>
            <a:ext cx="39141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REMORA</a:t>
            </a:r>
            <a:endParaRPr b="1" i="1" sz="1600">
              <a:solidFill>
                <a:srgbClr val="FFFFFF"/>
              </a:solidFill>
              <a:latin typeface="Proxima Nova"/>
              <a:ea typeface="Proxima Nova"/>
              <a:cs typeface="Proxima Nova"/>
              <a:sym typeface="Proxima Nova"/>
            </a:endParaRPr>
          </a:p>
        </p:txBody>
      </p:sp>
      <p:sp>
        <p:nvSpPr>
          <p:cNvPr id="1332" name="Google Shape;1332;p10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0"/>
          <p:cNvSpPr txBox="1"/>
          <p:nvPr/>
        </p:nvSpPr>
        <p:spPr>
          <a:xfrm>
            <a:off x="151975" y="1149288"/>
            <a:ext cx="5236500" cy="2844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Pneumatic Ballast Tanks/System</a:t>
            </a:r>
            <a:endParaRPr sz="1800">
              <a:solidFill>
                <a:schemeClr val="dk2"/>
              </a:solidFill>
              <a:latin typeface="Proxima Nova"/>
              <a:ea typeface="Proxima Nova"/>
              <a:cs typeface="Proxima Nova"/>
              <a:sym typeface="Proxima Nova"/>
            </a:endParaRPr>
          </a:p>
          <a:p>
            <a:pPr indent="0" lvl="0" marL="13716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9144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marR="0" rtl="0" algn="l">
              <a:lnSpc>
                <a:spcPct val="100000"/>
              </a:lnSpc>
              <a:spcBef>
                <a:spcPts val="0"/>
              </a:spcBef>
              <a:spcAft>
                <a:spcPts val="0"/>
              </a:spcAft>
              <a:buNone/>
            </a:pPr>
            <a:r>
              <a:t/>
            </a:r>
            <a:endParaRPr sz="1800">
              <a:solidFill>
                <a:schemeClr val="dk2"/>
              </a:solidFill>
              <a:latin typeface="Proxima Nova"/>
              <a:ea typeface="Proxima Nova"/>
              <a:cs typeface="Proxima Nova"/>
              <a:sym typeface="Proxima Nova"/>
            </a:endParaRPr>
          </a:p>
        </p:txBody>
      </p:sp>
      <p:graphicFrame>
        <p:nvGraphicFramePr>
          <p:cNvPr id="1334" name="Google Shape;1334;p100"/>
          <p:cNvGraphicFramePr/>
          <p:nvPr/>
        </p:nvGraphicFramePr>
        <p:xfrm>
          <a:off x="1151000" y="1688963"/>
          <a:ext cx="3000000" cy="3000000"/>
        </p:xfrm>
        <a:graphic>
          <a:graphicData uri="http://schemas.openxmlformats.org/drawingml/2006/table">
            <a:tbl>
              <a:tblPr>
                <a:noFill/>
                <a:tableStyleId>{34867551-DB93-4BD4-A49E-A8DDCCDBA092}</a:tableStyleId>
              </a:tblPr>
              <a:tblGrid>
                <a:gridCol w="855250"/>
                <a:gridCol w="855250"/>
                <a:gridCol w="855250"/>
                <a:gridCol w="855250"/>
                <a:gridCol w="855250"/>
                <a:gridCol w="855250"/>
                <a:gridCol w="855250"/>
                <a:gridCol w="855250"/>
              </a:tblGrid>
              <a:tr h="594850">
                <a:tc>
                  <a:txBody>
                    <a:bodyPr>
                      <a:noAutofit/>
                    </a:bodyPr>
                    <a:lstStyle/>
                    <a:p>
                      <a:pPr indent="0" lvl="0" marL="0" rtl="0" algn="ctr">
                        <a:lnSpc>
                          <a:spcPct val="115000"/>
                        </a:lnSpc>
                        <a:spcBef>
                          <a:spcPts val="0"/>
                        </a:spcBef>
                        <a:spcAft>
                          <a:spcPts val="0"/>
                        </a:spcAft>
                        <a:buNone/>
                      </a:pPr>
                      <a:r>
                        <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Efficiency</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Functionality</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Cost</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Complexity</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Size/Weight</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Time</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Total</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4850">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Ballast Tanks</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5</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5</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22</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r>
              <a:tr h="501600">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Weights</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4</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4</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4</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21</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01950">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Buoyancy Foam</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4</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5</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4</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20</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4850">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Pool Noodles</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5</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5</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4</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19</a:t>
                      </a:r>
                      <a:endParaRPr b="1" sz="800">
                        <a:latin typeface="Proxima Nova"/>
                        <a:ea typeface="Proxima Nova"/>
                        <a:cs typeface="Proxima Nova"/>
                        <a:sym typeface="Proxima Nova"/>
                      </a:endParaRPr>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01"/>
          <p:cNvSpPr/>
          <p:nvPr/>
        </p:nvSpPr>
        <p:spPr>
          <a:xfrm>
            <a:off x="0" y="0"/>
            <a:ext cx="5223600" cy="9951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1" name="Google Shape;1341;p101"/>
          <p:cNvSpPr/>
          <p:nvPr/>
        </p:nvSpPr>
        <p:spPr>
          <a:xfrm rot="5400000">
            <a:off x="5022450" y="2013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1"/>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1"/>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1"/>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1"/>
          <p:cNvSpPr/>
          <p:nvPr/>
        </p:nvSpPr>
        <p:spPr>
          <a:xfrm>
            <a:off x="284225" y="2758325"/>
            <a:ext cx="3909900" cy="1557900"/>
          </a:xfrm>
          <a:prstGeom prst="round2DiagRect">
            <a:avLst>
              <a:gd fmla="val 16667" name="adj1"/>
              <a:gd fmla="val 0" name="adj2"/>
            </a:avLst>
          </a:prstGeom>
          <a:solidFill>
            <a:srgbClr val="87C0E9"/>
          </a:solid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7" name="Google Shape;1347;p101"/>
          <p:cNvCxnSpPr/>
          <p:nvPr/>
        </p:nvCxnSpPr>
        <p:spPr>
          <a:xfrm>
            <a:off x="1786787" y="3135315"/>
            <a:ext cx="190800" cy="267900"/>
          </a:xfrm>
          <a:prstGeom prst="straightConnector1">
            <a:avLst/>
          </a:prstGeom>
          <a:noFill/>
          <a:ln cap="flat" cmpd="sng" w="9525">
            <a:solidFill>
              <a:srgbClr val="000000"/>
            </a:solidFill>
            <a:prstDash val="solid"/>
            <a:round/>
            <a:headEnd len="med" w="med" type="none"/>
            <a:tailEnd len="med" w="med" type="none"/>
          </a:ln>
        </p:spPr>
      </p:cxnSp>
      <p:cxnSp>
        <p:nvCxnSpPr>
          <p:cNvPr id="1348" name="Google Shape;1348;p101"/>
          <p:cNvCxnSpPr/>
          <p:nvPr/>
        </p:nvCxnSpPr>
        <p:spPr>
          <a:xfrm>
            <a:off x="1977407" y="3403239"/>
            <a:ext cx="0" cy="301200"/>
          </a:xfrm>
          <a:prstGeom prst="straightConnector1">
            <a:avLst/>
          </a:prstGeom>
          <a:noFill/>
          <a:ln cap="flat" cmpd="sng" w="9525">
            <a:solidFill>
              <a:srgbClr val="000000"/>
            </a:solidFill>
            <a:prstDash val="solid"/>
            <a:round/>
            <a:headEnd len="med" w="med" type="none"/>
            <a:tailEnd len="med" w="med" type="none"/>
          </a:ln>
        </p:spPr>
      </p:cxnSp>
      <p:cxnSp>
        <p:nvCxnSpPr>
          <p:cNvPr id="1349" name="Google Shape;1349;p101"/>
          <p:cNvCxnSpPr/>
          <p:nvPr/>
        </p:nvCxnSpPr>
        <p:spPr>
          <a:xfrm flipH="1">
            <a:off x="1786607" y="3704653"/>
            <a:ext cx="190800" cy="368100"/>
          </a:xfrm>
          <a:prstGeom prst="straightConnector1">
            <a:avLst/>
          </a:prstGeom>
          <a:noFill/>
          <a:ln cap="flat" cmpd="sng" w="9525">
            <a:solidFill>
              <a:srgbClr val="000000"/>
            </a:solidFill>
            <a:prstDash val="solid"/>
            <a:round/>
            <a:headEnd len="med" w="med" type="none"/>
            <a:tailEnd len="med" w="med" type="none"/>
          </a:ln>
        </p:spPr>
      </p:cxnSp>
      <p:cxnSp>
        <p:nvCxnSpPr>
          <p:cNvPr id="1350" name="Google Shape;1350;p101"/>
          <p:cNvCxnSpPr/>
          <p:nvPr/>
        </p:nvCxnSpPr>
        <p:spPr>
          <a:xfrm rot="10800000">
            <a:off x="1627787" y="4073048"/>
            <a:ext cx="159000" cy="0"/>
          </a:xfrm>
          <a:prstGeom prst="straightConnector1">
            <a:avLst/>
          </a:prstGeom>
          <a:noFill/>
          <a:ln cap="flat" cmpd="sng" w="9525">
            <a:solidFill>
              <a:srgbClr val="000000"/>
            </a:solidFill>
            <a:prstDash val="solid"/>
            <a:round/>
            <a:headEnd len="med" w="med" type="none"/>
            <a:tailEnd len="med" w="med" type="none"/>
          </a:ln>
        </p:spPr>
      </p:cxnSp>
      <p:cxnSp>
        <p:nvCxnSpPr>
          <p:cNvPr id="1351" name="Google Shape;1351;p101"/>
          <p:cNvCxnSpPr/>
          <p:nvPr/>
        </p:nvCxnSpPr>
        <p:spPr>
          <a:xfrm flipH="1" rot="10800000">
            <a:off x="1627938" y="3704948"/>
            <a:ext cx="190800" cy="368100"/>
          </a:xfrm>
          <a:prstGeom prst="straightConnector1">
            <a:avLst/>
          </a:prstGeom>
          <a:noFill/>
          <a:ln cap="flat" cmpd="sng" w="9525">
            <a:solidFill>
              <a:srgbClr val="000000"/>
            </a:solidFill>
            <a:prstDash val="solid"/>
            <a:round/>
            <a:headEnd len="med" w="med" type="none"/>
            <a:tailEnd len="med" w="med" type="none"/>
          </a:ln>
        </p:spPr>
      </p:cxnSp>
      <p:cxnSp>
        <p:nvCxnSpPr>
          <p:cNvPr id="1352" name="Google Shape;1352;p101"/>
          <p:cNvCxnSpPr/>
          <p:nvPr/>
        </p:nvCxnSpPr>
        <p:spPr>
          <a:xfrm rot="10800000">
            <a:off x="1818557" y="3436753"/>
            <a:ext cx="0" cy="267900"/>
          </a:xfrm>
          <a:prstGeom prst="straightConnector1">
            <a:avLst/>
          </a:prstGeom>
          <a:noFill/>
          <a:ln cap="flat" cmpd="sng" w="9525">
            <a:solidFill>
              <a:srgbClr val="000000"/>
            </a:solidFill>
            <a:prstDash val="solid"/>
            <a:round/>
            <a:headEnd len="med" w="med" type="none"/>
            <a:tailEnd len="med" w="med" type="none"/>
          </a:ln>
        </p:spPr>
      </p:cxnSp>
      <p:cxnSp>
        <p:nvCxnSpPr>
          <p:cNvPr id="1353" name="Google Shape;1353;p101"/>
          <p:cNvCxnSpPr/>
          <p:nvPr/>
        </p:nvCxnSpPr>
        <p:spPr>
          <a:xfrm rot="10800000">
            <a:off x="1627757" y="3135530"/>
            <a:ext cx="190800" cy="301200"/>
          </a:xfrm>
          <a:prstGeom prst="straightConnector1">
            <a:avLst/>
          </a:prstGeom>
          <a:noFill/>
          <a:ln cap="flat" cmpd="sng" w="9525">
            <a:solidFill>
              <a:srgbClr val="000000"/>
            </a:solidFill>
            <a:prstDash val="solid"/>
            <a:round/>
            <a:headEnd len="med" w="med" type="none"/>
            <a:tailEnd len="med" w="med" type="none"/>
          </a:ln>
        </p:spPr>
      </p:cxnSp>
      <p:cxnSp>
        <p:nvCxnSpPr>
          <p:cNvPr id="1354" name="Google Shape;1354;p101"/>
          <p:cNvCxnSpPr/>
          <p:nvPr/>
        </p:nvCxnSpPr>
        <p:spPr>
          <a:xfrm>
            <a:off x="1913867" y="3135315"/>
            <a:ext cx="190800" cy="234300"/>
          </a:xfrm>
          <a:prstGeom prst="straightConnector1">
            <a:avLst/>
          </a:prstGeom>
          <a:noFill/>
          <a:ln cap="flat" cmpd="sng" w="9525">
            <a:solidFill>
              <a:srgbClr val="000000"/>
            </a:solidFill>
            <a:prstDash val="solid"/>
            <a:round/>
            <a:headEnd len="med" w="med" type="none"/>
            <a:tailEnd len="med" w="med" type="none"/>
          </a:ln>
        </p:spPr>
      </p:cxnSp>
      <p:cxnSp>
        <p:nvCxnSpPr>
          <p:cNvPr id="1355" name="Google Shape;1355;p101"/>
          <p:cNvCxnSpPr/>
          <p:nvPr/>
        </p:nvCxnSpPr>
        <p:spPr>
          <a:xfrm flipH="1">
            <a:off x="1786786" y="3704653"/>
            <a:ext cx="317700" cy="368100"/>
          </a:xfrm>
          <a:prstGeom prst="straightConnector1">
            <a:avLst/>
          </a:prstGeom>
          <a:noFill/>
          <a:ln cap="flat" cmpd="sng" w="9525">
            <a:solidFill>
              <a:srgbClr val="000000"/>
            </a:solidFill>
            <a:prstDash val="solid"/>
            <a:round/>
            <a:headEnd len="med" w="med" type="none"/>
            <a:tailEnd len="med" w="med" type="none"/>
          </a:ln>
        </p:spPr>
      </p:cxnSp>
      <p:cxnSp>
        <p:nvCxnSpPr>
          <p:cNvPr id="1356" name="Google Shape;1356;p101"/>
          <p:cNvCxnSpPr>
            <a:endCxn id="1357" idx="0"/>
          </p:cNvCxnSpPr>
          <p:nvPr/>
        </p:nvCxnSpPr>
        <p:spPr>
          <a:xfrm>
            <a:off x="521981" y="2934373"/>
            <a:ext cx="3266400" cy="0"/>
          </a:xfrm>
          <a:prstGeom prst="straightConnector1">
            <a:avLst/>
          </a:prstGeom>
          <a:noFill/>
          <a:ln cap="flat" cmpd="sng" w="9525">
            <a:solidFill>
              <a:srgbClr val="000000"/>
            </a:solidFill>
            <a:prstDash val="solid"/>
            <a:round/>
            <a:headEnd len="med" w="med" type="none"/>
            <a:tailEnd len="med" w="med" type="none"/>
          </a:ln>
        </p:spPr>
      </p:cxnSp>
      <p:cxnSp>
        <p:nvCxnSpPr>
          <p:cNvPr id="1358" name="Google Shape;1358;p101"/>
          <p:cNvCxnSpPr>
            <a:endCxn id="1357" idx="4"/>
          </p:cNvCxnSpPr>
          <p:nvPr/>
        </p:nvCxnSpPr>
        <p:spPr>
          <a:xfrm>
            <a:off x="521981" y="3135373"/>
            <a:ext cx="3266400" cy="0"/>
          </a:xfrm>
          <a:prstGeom prst="straightConnector1">
            <a:avLst/>
          </a:prstGeom>
          <a:noFill/>
          <a:ln cap="flat" cmpd="sng" w="9525">
            <a:solidFill>
              <a:srgbClr val="000000"/>
            </a:solidFill>
            <a:prstDash val="solid"/>
            <a:round/>
            <a:headEnd len="med" w="med" type="none"/>
            <a:tailEnd len="med" w="med" type="none"/>
          </a:ln>
        </p:spPr>
      </p:cxnSp>
      <p:sp>
        <p:nvSpPr>
          <p:cNvPr id="1357" name="Google Shape;1357;p101"/>
          <p:cNvSpPr/>
          <p:nvPr/>
        </p:nvSpPr>
        <p:spPr>
          <a:xfrm>
            <a:off x="3692981" y="2934373"/>
            <a:ext cx="190800" cy="201000"/>
          </a:xfrm>
          <a:prstGeom prst="ellipse">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1"/>
          <p:cNvSpPr/>
          <p:nvPr/>
        </p:nvSpPr>
        <p:spPr>
          <a:xfrm>
            <a:off x="453636" y="2939603"/>
            <a:ext cx="76251" cy="195753"/>
          </a:xfrm>
          <a:custGeom>
            <a:rect b="b" l="l" r="r" t="t"/>
            <a:pathLst>
              <a:path extrusionOk="0" h="17145" w="7316">
                <a:moveTo>
                  <a:pt x="6363" y="0"/>
                </a:moveTo>
                <a:cubicBezTo>
                  <a:pt x="2092" y="1067"/>
                  <a:pt x="-1322" y="7969"/>
                  <a:pt x="648" y="11906"/>
                </a:cubicBezTo>
                <a:cubicBezTo>
                  <a:pt x="1913" y="14434"/>
                  <a:pt x="4787" y="15882"/>
                  <a:pt x="7316" y="17145"/>
                </a:cubicBezTo>
              </a:path>
            </a:pathLst>
          </a:custGeom>
          <a:noFill/>
          <a:ln cap="flat" cmpd="sng" w="9525">
            <a:solidFill>
              <a:srgbClr val="000000"/>
            </a:solidFill>
            <a:prstDash val="solid"/>
            <a:round/>
            <a:headEnd len="med" w="med" type="none"/>
            <a:tailEnd len="med" w="med" type="none"/>
          </a:ln>
        </p:spPr>
      </p:sp>
      <p:cxnSp>
        <p:nvCxnSpPr>
          <p:cNvPr id="1360" name="Google Shape;1360;p101"/>
          <p:cNvCxnSpPr/>
          <p:nvPr/>
        </p:nvCxnSpPr>
        <p:spPr>
          <a:xfrm>
            <a:off x="2104486" y="3369749"/>
            <a:ext cx="0" cy="335100"/>
          </a:xfrm>
          <a:prstGeom prst="straightConnector1">
            <a:avLst/>
          </a:prstGeom>
          <a:noFill/>
          <a:ln cap="flat" cmpd="sng" w="9525">
            <a:solidFill>
              <a:srgbClr val="000000"/>
            </a:solidFill>
            <a:prstDash val="solid"/>
            <a:round/>
            <a:headEnd len="med" w="med" type="none"/>
            <a:tailEnd len="med" w="med" type="none"/>
          </a:ln>
        </p:spPr>
      </p:cxnSp>
      <p:cxnSp>
        <p:nvCxnSpPr>
          <p:cNvPr id="1361" name="Google Shape;1361;p101"/>
          <p:cNvCxnSpPr/>
          <p:nvPr/>
        </p:nvCxnSpPr>
        <p:spPr>
          <a:xfrm>
            <a:off x="3121123" y="3135315"/>
            <a:ext cx="190800" cy="267900"/>
          </a:xfrm>
          <a:prstGeom prst="straightConnector1">
            <a:avLst/>
          </a:prstGeom>
          <a:noFill/>
          <a:ln cap="flat" cmpd="sng" w="9525">
            <a:solidFill>
              <a:srgbClr val="000000"/>
            </a:solidFill>
            <a:prstDash val="solid"/>
            <a:round/>
            <a:headEnd len="med" w="med" type="none"/>
            <a:tailEnd len="med" w="med" type="none"/>
          </a:ln>
        </p:spPr>
      </p:cxnSp>
      <p:cxnSp>
        <p:nvCxnSpPr>
          <p:cNvPr id="1362" name="Google Shape;1362;p101"/>
          <p:cNvCxnSpPr/>
          <p:nvPr/>
        </p:nvCxnSpPr>
        <p:spPr>
          <a:xfrm>
            <a:off x="3311742" y="3403239"/>
            <a:ext cx="0" cy="301200"/>
          </a:xfrm>
          <a:prstGeom prst="straightConnector1">
            <a:avLst/>
          </a:prstGeom>
          <a:noFill/>
          <a:ln cap="flat" cmpd="sng" w="9525">
            <a:solidFill>
              <a:srgbClr val="000000"/>
            </a:solidFill>
            <a:prstDash val="solid"/>
            <a:round/>
            <a:headEnd len="med" w="med" type="none"/>
            <a:tailEnd len="med" w="med" type="none"/>
          </a:ln>
        </p:spPr>
      </p:cxnSp>
      <p:cxnSp>
        <p:nvCxnSpPr>
          <p:cNvPr id="1363" name="Google Shape;1363;p101"/>
          <p:cNvCxnSpPr/>
          <p:nvPr/>
        </p:nvCxnSpPr>
        <p:spPr>
          <a:xfrm flipH="1">
            <a:off x="3120942" y="3704653"/>
            <a:ext cx="190800" cy="368100"/>
          </a:xfrm>
          <a:prstGeom prst="straightConnector1">
            <a:avLst/>
          </a:prstGeom>
          <a:noFill/>
          <a:ln cap="flat" cmpd="sng" w="9525">
            <a:solidFill>
              <a:srgbClr val="000000"/>
            </a:solidFill>
            <a:prstDash val="solid"/>
            <a:round/>
            <a:headEnd len="med" w="med" type="none"/>
            <a:tailEnd len="med" w="med" type="none"/>
          </a:ln>
        </p:spPr>
      </p:cxnSp>
      <p:cxnSp>
        <p:nvCxnSpPr>
          <p:cNvPr id="1364" name="Google Shape;1364;p101"/>
          <p:cNvCxnSpPr/>
          <p:nvPr/>
        </p:nvCxnSpPr>
        <p:spPr>
          <a:xfrm rot="10800000">
            <a:off x="2962123" y="4073048"/>
            <a:ext cx="159000" cy="0"/>
          </a:xfrm>
          <a:prstGeom prst="straightConnector1">
            <a:avLst/>
          </a:prstGeom>
          <a:noFill/>
          <a:ln cap="flat" cmpd="sng" w="9525">
            <a:solidFill>
              <a:srgbClr val="000000"/>
            </a:solidFill>
            <a:prstDash val="solid"/>
            <a:round/>
            <a:headEnd len="med" w="med" type="none"/>
            <a:tailEnd len="med" w="med" type="none"/>
          </a:ln>
        </p:spPr>
      </p:cxnSp>
      <p:cxnSp>
        <p:nvCxnSpPr>
          <p:cNvPr id="1365" name="Google Shape;1365;p101"/>
          <p:cNvCxnSpPr/>
          <p:nvPr/>
        </p:nvCxnSpPr>
        <p:spPr>
          <a:xfrm flipH="1" rot="10800000">
            <a:off x="2962274" y="3704948"/>
            <a:ext cx="190800" cy="368100"/>
          </a:xfrm>
          <a:prstGeom prst="straightConnector1">
            <a:avLst/>
          </a:prstGeom>
          <a:noFill/>
          <a:ln cap="flat" cmpd="sng" w="9525">
            <a:solidFill>
              <a:srgbClr val="000000"/>
            </a:solidFill>
            <a:prstDash val="solid"/>
            <a:round/>
            <a:headEnd len="med" w="med" type="none"/>
            <a:tailEnd len="med" w="med" type="none"/>
          </a:ln>
        </p:spPr>
      </p:cxnSp>
      <p:cxnSp>
        <p:nvCxnSpPr>
          <p:cNvPr id="1366" name="Google Shape;1366;p101"/>
          <p:cNvCxnSpPr/>
          <p:nvPr/>
        </p:nvCxnSpPr>
        <p:spPr>
          <a:xfrm rot="10800000">
            <a:off x="3152893" y="3436753"/>
            <a:ext cx="0" cy="267900"/>
          </a:xfrm>
          <a:prstGeom prst="straightConnector1">
            <a:avLst/>
          </a:prstGeom>
          <a:noFill/>
          <a:ln cap="flat" cmpd="sng" w="9525">
            <a:solidFill>
              <a:srgbClr val="000000"/>
            </a:solidFill>
            <a:prstDash val="solid"/>
            <a:round/>
            <a:headEnd len="med" w="med" type="none"/>
            <a:tailEnd len="med" w="med" type="none"/>
          </a:ln>
        </p:spPr>
      </p:cxnSp>
      <p:cxnSp>
        <p:nvCxnSpPr>
          <p:cNvPr id="1367" name="Google Shape;1367;p101"/>
          <p:cNvCxnSpPr/>
          <p:nvPr/>
        </p:nvCxnSpPr>
        <p:spPr>
          <a:xfrm rot="10800000">
            <a:off x="2962093" y="3135530"/>
            <a:ext cx="190800" cy="301200"/>
          </a:xfrm>
          <a:prstGeom prst="straightConnector1">
            <a:avLst/>
          </a:prstGeom>
          <a:noFill/>
          <a:ln cap="flat" cmpd="sng" w="9525">
            <a:solidFill>
              <a:srgbClr val="000000"/>
            </a:solidFill>
            <a:prstDash val="solid"/>
            <a:round/>
            <a:headEnd len="med" w="med" type="none"/>
            <a:tailEnd len="med" w="med" type="none"/>
          </a:ln>
        </p:spPr>
      </p:cxnSp>
      <p:cxnSp>
        <p:nvCxnSpPr>
          <p:cNvPr id="1368" name="Google Shape;1368;p101"/>
          <p:cNvCxnSpPr/>
          <p:nvPr/>
        </p:nvCxnSpPr>
        <p:spPr>
          <a:xfrm>
            <a:off x="3248203" y="3135315"/>
            <a:ext cx="190800" cy="234300"/>
          </a:xfrm>
          <a:prstGeom prst="straightConnector1">
            <a:avLst/>
          </a:prstGeom>
          <a:noFill/>
          <a:ln cap="flat" cmpd="sng" w="9525">
            <a:solidFill>
              <a:srgbClr val="000000"/>
            </a:solidFill>
            <a:prstDash val="solid"/>
            <a:round/>
            <a:headEnd len="med" w="med" type="none"/>
            <a:tailEnd len="med" w="med" type="none"/>
          </a:ln>
        </p:spPr>
      </p:cxnSp>
      <p:cxnSp>
        <p:nvCxnSpPr>
          <p:cNvPr id="1369" name="Google Shape;1369;p101"/>
          <p:cNvCxnSpPr/>
          <p:nvPr/>
        </p:nvCxnSpPr>
        <p:spPr>
          <a:xfrm>
            <a:off x="3438822" y="3369749"/>
            <a:ext cx="0" cy="335100"/>
          </a:xfrm>
          <a:prstGeom prst="straightConnector1">
            <a:avLst/>
          </a:prstGeom>
          <a:noFill/>
          <a:ln cap="flat" cmpd="sng" w="9525">
            <a:solidFill>
              <a:srgbClr val="000000"/>
            </a:solidFill>
            <a:prstDash val="solid"/>
            <a:round/>
            <a:headEnd len="med" w="med" type="none"/>
            <a:tailEnd len="med" w="med" type="none"/>
          </a:ln>
        </p:spPr>
      </p:cxnSp>
      <p:cxnSp>
        <p:nvCxnSpPr>
          <p:cNvPr id="1370" name="Google Shape;1370;p101"/>
          <p:cNvCxnSpPr/>
          <p:nvPr/>
        </p:nvCxnSpPr>
        <p:spPr>
          <a:xfrm flipH="1">
            <a:off x="3121122" y="3704653"/>
            <a:ext cx="317700" cy="368100"/>
          </a:xfrm>
          <a:prstGeom prst="straightConnector1">
            <a:avLst/>
          </a:prstGeom>
          <a:noFill/>
          <a:ln cap="flat" cmpd="sng" w="9525">
            <a:solidFill>
              <a:srgbClr val="000000"/>
            </a:solidFill>
            <a:prstDash val="solid"/>
            <a:round/>
            <a:headEnd len="med" w="med" type="none"/>
            <a:tailEnd len="med" w="med" type="none"/>
          </a:ln>
        </p:spPr>
      </p:cxnSp>
      <p:sp>
        <p:nvSpPr>
          <p:cNvPr id="1371" name="Google Shape;1371;p101"/>
          <p:cNvSpPr/>
          <p:nvPr/>
        </p:nvSpPr>
        <p:spPr>
          <a:xfrm>
            <a:off x="774461" y="3403255"/>
            <a:ext cx="2918700" cy="368100"/>
          </a:xfrm>
          <a:prstGeom prst="rect">
            <a:avLst/>
          </a:prstGeom>
          <a:solidFill>
            <a:srgbClr val="D5EBF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2" name="Google Shape;1372;p101"/>
          <p:cNvCxnSpPr/>
          <p:nvPr/>
        </p:nvCxnSpPr>
        <p:spPr>
          <a:xfrm rot="10800000">
            <a:off x="2549084" y="4106539"/>
            <a:ext cx="190800" cy="0"/>
          </a:xfrm>
          <a:prstGeom prst="straightConnector1">
            <a:avLst/>
          </a:prstGeom>
          <a:noFill/>
          <a:ln cap="flat" cmpd="sng" w="9525">
            <a:solidFill>
              <a:srgbClr val="000000"/>
            </a:solidFill>
            <a:prstDash val="solid"/>
            <a:round/>
            <a:headEnd len="med" w="med" type="none"/>
            <a:tailEnd len="med" w="med" type="none"/>
          </a:ln>
        </p:spPr>
      </p:cxnSp>
      <p:sp>
        <p:nvSpPr>
          <p:cNvPr id="1373" name="Google Shape;1373;p101"/>
          <p:cNvSpPr/>
          <p:nvPr/>
        </p:nvSpPr>
        <p:spPr>
          <a:xfrm>
            <a:off x="3565808" y="3403255"/>
            <a:ext cx="254400" cy="368100"/>
          </a:xfrm>
          <a:prstGeom prst="ellipse">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4" name="Google Shape;1374;p101"/>
          <p:cNvCxnSpPr/>
          <p:nvPr/>
        </p:nvCxnSpPr>
        <p:spPr>
          <a:xfrm rot="10800000">
            <a:off x="1214749" y="4106539"/>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375" name="Google Shape;1375;p101"/>
          <p:cNvCxnSpPr/>
          <p:nvPr/>
        </p:nvCxnSpPr>
        <p:spPr>
          <a:xfrm>
            <a:off x="960770" y="3436730"/>
            <a:ext cx="0" cy="335100"/>
          </a:xfrm>
          <a:prstGeom prst="straightConnector1">
            <a:avLst/>
          </a:prstGeom>
          <a:noFill/>
          <a:ln cap="flat" cmpd="sng" w="9525">
            <a:solidFill>
              <a:srgbClr val="000000"/>
            </a:solidFill>
            <a:prstDash val="solid"/>
            <a:round/>
            <a:headEnd len="med" w="med" type="none"/>
            <a:tailEnd len="med" w="med" type="none"/>
          </a:ln>
        </p:spPr>
      </p:cxnSp>
      <p:cxnSp>
        <p:nvCxnSpPr>
          <p:cNvPr id="1376" name="Google Shape;1376;p101"/>
          <p:cNvCxnSpPr/>
          <p:nvPr/>
        </p:nvCxnSpPr>
        <p:spPr>
          <a:xfrm>
            <a:off x="1151389" y="3503710"/>
            <a:ext cx="0" cy="267900"/>
          </a:xfrm>
          <a:prstGeom prst="straightConnector1">
            <a:avLst/>
          </a:prstGeom>
          <a:noFill/>
          <a:ln cap="flat" cmpd="sng" w="9525">
            <a:solidFill>
              <a:srgbClr val="000000"/>
            </a:solidFill>
            <a:prstDash val="solid"/>
            <a:round/>
            <a:headEnd len="med" w="med" type="none"/>
            <a:tailEnd len="med" w="med" type="none"/>
          </a:ln>
        </p:spPr>
      </p:cxnSp>
      <p:cxnSp>
        <p:nvCxnSpPr>
          <p:cNvPr id="1377" name="Google Shape;1377;p101"/>
          <p:cNvCxnSpPr/>
          <p:nvPr/>
        </p:nvCxnSpPr>
        <p:spPr>
          <a:xfrm>
            <a:off x="1278469" y="3537201"/>
            <a:ext cx="0" cy="234300"/>
          </a:xfrm>
          <a:prstGeom prst="straightConnector1">
            <a:avLst/>
          </a:prstGeom>
          <a:noFill/>
          <a:ln cap="flat" cmpd="sng" w="9525">
            <a:solidFill>
              <a:srgbClr val="000000"/>
            </a:solidFill>
            <a:prstDash val="solid"/>
            <a:round/>
            <a:headEnd len="med" w="med" type="none"/>
            <a:tailEnd len="med" w="med" type="none"/>
          </a:ln>
        </p:spPr>
      </p:cxnSp>
      <p:cxnSp>
        <p:nvCxnSpPr>
          <p:cNvPr id="1378" name="Google Shape;1378;p101"/>
          <p:cNvCxnSpPr/>
          <p:nvPr/>
        </p:nvCxnSpPr>
        <p:spPr>
          <a:xfrm>
            <a:off x="2295106" y="3436730"/>
            <a:ext cx="0" cy="335100"/>
          </a:xfrm>
          <a:prstGeom prst="straightConnector1">
            <a:avLst/>
          </a:prstGeom>
          <a:noFill/>
          <a:ln cap="flat" cmpd="sng" w="9525">
            <a:solidFill>
              <a:srgbClr val="000000"/>
            </a:solidFill>
            <a:prstDash val="solid"/>
            <a:round/>
            <a:headEnd len="med" w="med" type="none"/>
            <a:tailEnd len="med" w="med" type="none"/>
          </a:ln>
        </p:spPr>
      </p:cxnSp>
      <p:cxnSp>
        <p:nvCxnSpPr>
          <p:cNvPr id="1379" name="Google Shape;1379;p101"/>
          <p:cNvCxnSpPr/>
          <p:nvPr/>
        </p:nvCxnSpPr>
        <p:spPr>
          <a:xfrm flipH="1">
            <a:off x="2485724" y="3135315"/>
            <a:ext cx="317700" cy="368100"/>
          </a:xfrm>
          <a:prstGeom prst="straightConnector1">
            <a:avLst/>
          </a:prstGeom>
          <a:noFill/>
          <a:ln cap="flat" cmpd="sng" w="9525">
            <a:solidFill>
              <a:srgbClr val="000000"/>
            </a:solidFill>
            <a:prstDash val="solid"/>
            <a:round/>
            <a:headEnd len="med" w="med" type="none"/>
            <a:tailEnd len="med" w="med" type="none"/>
          </a:ln>
        </p:spPr>
      </p:cxnSp>
      <p:cxnSp>
        <p:nvCxnSpPr>
          <p:cNvPr id="1380" name="Google Shape;1380;p101"/>
          <p:cNvCxnSpPr/>
          <p:nvPr/>
        </p:nvCxnSpPr>
        <p:spPr>
          <a:xfrm flipH="1">
            <a:off x="2295135" y="3135315"/>
            <a:ext cx="285900" cy="301200"/>
          </a:xfrm>
          <a:prstGeom prst="straightConnector1">
            <a:avLst/>
          </a:prstGeom>
          <a:noFill/>
          <a:ln cap="flat" cmpd="sng" w="9525">
            <a:solidFill>
              <a:srgbClr val="000000"/>
            </a:solidFill>
            <a:prstDash val="solid"/>
            <a:round/>
            <a:headEnd len="med" w="med" type="none"/>
            <a:tailEnd len="med" w="med" type="none"/>
          </a:ln>
        </p:spPr>
      </p:cxnSp>
      <p:cxnSp>
        <p:nvCxnSpPr>
          <p:cNvPr id="1381" name="Google Shape;1381;p101"/>
          <p:cNvCxnSpPr/>
          <p:nvPr/>
        </p:nvCxnSpPr>
        <p:spPr>
          <a:xfrm>
            <a:off x="2485725" y="3503710"/>
            <a:ext cx="0" cy="267900"/>
          </a:xfrm>
          <a:prstGeom prst="straightConnector1">
            <a:avLst/>
          </a:prstGeom>
          <a:noFill/>
          <a:ln cap="flat" cmpd="sng" w="9525">
            <a:solidFill>
              <a:srgbClr val="000000"/>
            </a:solidFill>
            <a:prstDash val="solid"/>
            <a:round/>
            <a:headEnd len="med" w="med" type="none"/>
            <a:tailEnd len="med" w="med" type="none"/>
          </a:ln>
        </p:spPr>
      </p:cxnSp>
      <p:cxnSp>
        <p:nvCxnSpPr>
          <p:cNvPr id="1382" name="Google Shape;1382;p101"/>
          <p:cNvCxnSpPr/>
          <p:nvPr/>
        </p:nvCxnSpPr>
        <p:spPr>
          <a:xfrm flipH="1">
            <a:off x="2612774" y="3135315"/>
            <a:ext cx="349500" cy="401700"/>
          </a:xfrm>
          <a:prstGeom prst="straightConnector1">
            <a:avLst/>
          </a:prstGeom>
          <a:noFill/>
          <a:ln cap="flat" cmpd="sng" w="9525">
            <a:solidFill>
              <a:srgbClr val="000000"/>
            </a:solidFill>
            <a:prstDash val="solid"/>
            <a:round/>
            <a:headEnd len="med" w="med" type="none"/>
            <a:tailEnd len="med" w="med" type="none"/>
          </a:ln>
        </p:spPr>
      </p:cxnSp>
      <p:cxnSp>
        <p:nvCxnSpPr>
          <p:cNvPr id="1383" name="Google Shape;1383;p101"/>
          <p:cNvCxnSpPr/>
          <p:nvPr/>
        </p:nvCxnSpPr>
        <p:spPr>
          <a:xfrm>
            <a:off x="2612805" y="3537201"/>
            <a:ext cx="0" cy="234300"/>
          </a:xfrm>
          <a:prstGeom prst="straightConnector1">
            <a:avLst/>
          </a:prstGeom>
          <a:noFill/>
          <a:ln cap="flat" cmpd="sng" w="9525">
            <a:solidFill>
              <a:srgbClr val="000000"/>
            </a:solidFill>
            <a:prstDash val="solid"/>
            <a:round/>
            <a:headEnd len="med" w="med" type="none"/>
            <a:tailEnd len="med" w="med" type="none"/>
          </a:ln>
        </p:spPr>
      </p:cxnSp>
      <p:cxnSp>
        <p:nvCxnSpPr>
          <p:cNvPr id="1384" name="Google Shape;1384;p101"/>
          <p:cNvCxnSpPr/>
          <p:nvPr/>
        </p:nvCxnSpPr>
        <p:spPr>
          <a:xfrm>
            <a:off x="2295106" y="3771634"/>
            <a:ext cx="254400" cy="335100"/>
          </a:xfrm>
          <a:prstGeom prst="straightConnector1">
            <a:avLst/>
          </a:prstGeom>
          <a:noFill/>
          <a:ln cap="flat" cmpd="sng" w="9525">
            <a:solidFill>
              <a:srgbClr val="000000"/>
            </a:solidFill>
            <a:prstDash val="solid"/>
            <a:round/>
            <a:headEnd len="med" w="med" type="none"/>
            <a:tailEnd len="med" w="med" type="none"/>
          </a:ln>
        </p:spPr>
      </p:cxnSp>
      <p:cxnSp>
        <p:nvCxnSpPr>
          <p:cNvPr id="1385" name="Google Shape;1385;p101"/>
          <p:cNvCxnSpPr/>
          <p:nvPr/>
        </p:nvCxnSpPr>
        <p:spPr>
          <a:xfrm>
            <a:off x="2485725" y="3771634"/>
            <a:ext cx="254400" cy="335100"/>
          </a:xfrm>
          <a:prstGeom prst="straightConnector1">
            <a:avLst/>
          </a:prstGeom>
          <a:noFill/>
          <a:ln cap="flat" cmpd="sng" w="9525">
            <a:solidFill>
              <a:srgbClr val="000000"/>
            </a:solidFill>
            <a:prstDash val="solid"/>
            <a:round/>
            <a:headEnd len="med" w="med" type="none"/>
            <a:tailEnd len="med" w="med" type="none"/>
          </a:ln>
        </p:spPr>
      </p:cxnSp>
      <p:cxnSp>
        <p:nvCxnSpPr>
          <p:cNvPr id="1386" name="Google Shape;1386;p101"/>
          <p:cNvCxnSpPr/>
          <p:nvPr/>
        </p:nvCxnSpPr>
        <p:spPr>
          <a:xfrm>
            <a:off x="2612805" y="3771634"/>
            <a:ext cx="126900" cy="335100"/>
          </a:xfrm>
          <a:prstGeom prst="straightConnector1">
            <a:avLst/>
          </a:prstGeom>
          <a:noFill/>
          <a:ln cap="flat" cmpd="sng" w="9525">
            <a:solidFill>
              <a:srgbClr val="000000"/>
            </a:solidFill>
            <a:prstDash val="solid"/>
            <a:round/>
            <a:headEnd len="med" w="med" type="none"/>
            <a:tailEnd len="med" w="med" type="none"/>
          </a:ln>
        </p:spPr>
      </p:cxnSp>
      <p:cxnSp>
        <p:nvCxnSpPr>
          <p:cNvPr id="1387" name="Google Shape;1387;p101"/>
          <p:cNvCxnSpPr/>
          <p:nvPr/>
        </p:nvCxnSpPr>
        <p:spPr>
          <a:xfrm flipH="1">
            <a:off x="1151388" y="3135315"/>
            <a:ext cx="317700" cy="368100"/>
          </a:xfrm>
          <a:prstGeom prst="straightConnector1">
            <a:avLst/>
          </a:prstGeom>
          <a:noFill/>
          <a:ln cap="flat" cmpd="sng" w="9525">
            <a:solidFill>
              <a:srgbClr val="000000"/>
            </a:solidFill>
            <a:prstDash val="solid"/>
            <a:round/>
            <a:headEnd len="med" w="med" type="none"/>
            <a:tailEnd len="med" w="med" type="none"/>
          </a:ln>
        </p:spPr>
      </p:cxnSp>
      <p:cxnSp>
        <p:nvCxnSpPr>
          <p:cNvPr id="1388" name="Google Shape;1388;p101"/>
          <p:cNvCxnSpPr/>
          <p:nvPr/>
        </p:nvCxnSpPr>
        <p:spPr>
          <a:xfrm flipH="1">
            <a:off x="960799" y="3135315"/>
            <a:ext cx="285900" cy="301200"/>
          </a:xfrm>
          <a:prstGeom prst="straightConnector1">
            <a:avLst/>
          </a:prstGeom>
          <a:noFill/>
          <a:ln cap="flat" cmpd="sng" w="9525">
            <a:solidFill>
              <a:srgbClr val="000000"/>
            </a:solidFill>
            <a:prstDash val="solid"/>
            <a:round/>
            <a:headEnd len="med" w="med" type="none"/>
            <a:tailEnd len="med" w="med" type="none"/>
          </a:ln>
        </p:spPr>
      </p:cxnSp>
      <p:cxnSp>
        <p:nvCxnSpPr>
          <p:cNvPr id="1389" name="Google Shape;1389;p101"/>
          <p:cNvCxnSpPr/>
          <p:nvPr/>
        </p:nvCxnSpPr>
        <p:spPr>
          <a:xfrm flipH="1">
            <a:off x="1278438" y="3135315"/>
            <a:ext cx="349500" cy="401700"/>
          </a:xfrm>
          <a:prstGeom prst="straightConnector1">
            <a:avLst/>
          </a:prstGeom>
          <a:noFill/>
          <a:ln cap="flat" cmpd="sng" w="9525">
            <a:solidFill>
              <a:srgbClr val="000000"/>
            </a:solidFill>
            <a:prstDash val="solid"/>
            <a:round/>
            <a:headEnd len="med" w="med" type="none"/>
            <a:tailEnd len="med" w="med" type="none"/>
          </a:ln>
        </p:spPr>
      </p:cxnSp>
      <p:cxnSp>
        <p:nvCxnSpPr>
          <p:cNvPr id="1390" name="Google Shape;1390;p101"/>
          <p:cNvCxnSpPr/>
          <p:nvPr/>
        </p:nvCxnSpPr>
        <p:spPr>
          <a:xfrm>
            <a:off x="960770" y="3771634"/>
            <a:ext cx="254400" cy="335100"/>
          </a:xfrm>
          <a:prstGeom prst="straightConnector1">
            <a:avLst/>
          </a:prstGeom>
          <a:noFill/>
          <a:ln cap="flat" cmpd="sng" w="9525">
            <a:solidFill>
              <a:srgbClr val="000000"/>
            </a:solidFill>
            <a:prstDash val="solid"/>
            <a:round/>
            <a:headEnd len="med" w="med" type="none"/>
            <a:tailEnd len="med" w="med" type="none"/>
          </a:ln>
        </p:spPr>
      </p:cxnSp>
      <p:cxnSp>
        <p:nvCxnSpPr>
          <p:cNvPr id="1391" name="Google Shape;1391;p101"/>
          <p:cNvCxnSpPr/>
          <p:nvPr/>
        </p:nvCxnSpPr>
        <p:spPr>
          <a:xfrm>
            <a:off x="1151389" y="3771634"/>
            <a:ext cx="254400" cy="335100"/>
          </a:xfrm>
          <a:prstGeom prst="straightConnector1">
            <a:avLst/>
          </a:prstGeom>
          <a:noFill/>
          <a:ln cap="flat" cmpd="sng" w="9525">
            <a:solidFill>
              <a:srgbClr val="000000"/>
            </a:solidFill>
            <a:prstDash val="solid"/>
            <a:round/>
            <a:headEnd len="med" w="med" type="none"/>
            <a:tailEnd len="med" w="med" type="none"/>
          </a:ln>
        </p:spPr>
      </p:cxnSp>
      <p:cxnSp>
        <p:nvCxnSpPr>
          <p:cNvPr id="1392" name="Google Shape;1392;p101"/>
          <p:cNvCxnSpPr/>
          <p:nvPr/>
        </p:nvCxnSpPr>
        <p:spPr>
          <a:xfrm>
            <a:off x="1278469" y="3771634"/>
            <a:ext cx="126900" cy="335100"/>
          </a:xfrm>
          <a:prstGeom prst="straightConnector1">
            <a:avLst/>
          </a:prstGeom>
          <a:noFill/>
          <a:ln cap="flat" cmpd="sng" w="9525">
            <a:solidFill>
              <a:srgbClr val="000000"/>
            </a:solidFill>
            <a:prstDash val="solid"/>
            <a:round/>
            <a:headEnd len="med" w="med" type="none"/>
            <a:tailEnd len="med" w="med" type="none"/>
          </a:ln>
        </p:spPr>
      </p:cxnSp>
      <p:sp>
        <p:nvSpPr>
          <p:cNvPr id="1393" name="Google Shape;1393;p101"/>
          <p:cNvSpPr txBox="1"/>
          <p:nvPr/>
        </p:nvSpPr>
        <p:spPr>
          <a:xfrm>
            <a:off x="160950" y="1300200"/>
            <a:ext cx="8822100" cy="11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Proxima Nova"/>
                <a:ea typeface="Proxima Nova"/>
                <a:cs typeface="Proxima Nova"/>
                <a:sym typeface="Proxima Nova"/>
              </a:rPr>
              <a:t>Four Claw Missile Intake System</a:t>
            </a:r>
            <a:endParaRPr b="1"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Allows for top and bottom side of missile to be easily obtained</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Missile does not twist out of the claws’ grips</a:t>
            </a:r>
            <a:endParaRPr sz="1800">
              <a:solidFill>
                <a:schemeClr val="dk2"/>
              </a:solidFill>
              <a:latin typeface="Proxima Nova"/>
              <a:ea typeface="Proxima Nova"/>
              <a:cs typeface="Proxima Nova"/>
              <a:sym typeface="Proxima Nova"/>
            </a:endParaRPr>
          </a:p>
        </p:txBody>
      </p:sp>
      <p:graphicFrame>
        <p:nvGraphicFramePr>
          <p:cNvPr id="1394" name="Google Shape;1394;p101"/>
          <p:cNvGraphicFramePr/>
          <p:nvPr/>
        </p:nvGraphicFramePr>
        <p:xfrm>
          <a:off x="4773313" y="2518800"/>
          <a:ext cx="3000000" cy="3000000"/>
        </p:xfrm>
        <a:graphic>
          <a:graphicData uri="http://schemas.openxmlformats.org/drawingml/2006/table">
            <a:tbl>
              <a:tblPr>
                <a:noFill/>
                <a:tableStyleId>{34867551-DB93-4BD4-A49E-A8DDCCDBA092}</a:tableStyleId>
              </a:tblPr>
              <a:tblGrid>
                <a:gridCol w="581400"/>
                <a:gridCol w="581400"/>
                <a:gridCol w="581400"/>
                <a:gridCol w="581400"/>
                <a:gridCol w="581400"/>
                <a:gridCol w="581400"/>
                <a:gridCol w="581400"/>
              </a:tblGrid>
              <a:tr h="282850">
                <a:tc>
                  <a:txBody>
                    <a:bodyPr>
                      <a:noAutofit/>
                    </a:bodyPr>
                    <a:lstStyle/>
                    <a:p>
                      <a:pPr indent="0" lvl="0" marL="0" rtl="0" algn="ctr">
                        <a:spcBef>
                          <a:spcPts val="0"/>
                        </a:spcBef>
                        <a:spcAft>
                          <a:spcPts val="0"/>
                        </a:spcAft>
                        <a:buNone/>
                      </a:pPr>
                      <a:r>
                        <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Cost</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Weight</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Efficiency</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Time</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Waterproof</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Total</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2850">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T Collector</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1.25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3.75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0.25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9.75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2850">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Vacuum</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0.25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0.25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4.5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2850">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Claw 2</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3</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1.25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9.75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2850">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Claw 4</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0.75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2.25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10.5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r>
              <a:tr h="282850">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Rollers</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0.75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2.25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4</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1.5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800">
                          <a:latin typeface="Proxima Nova"/>
                          <a:ea typeface="Proxima Nova"/>
                          <a:cs typeface="Proxima Nova"/>
                          <a:sym typeface="Proxima Nova"/>
                        </a:rPr>
                        <a:t>9.5</a:t>
                      </a:r>
                      <a:endParaRPr b="1" sz="800">
                        <a:latin typeface="Proxima Nova"/>
                        <a:ea typeface="Proxima Nova"/>
                        <a:cs typeface="Proxima Nova"/>
                        <a:sym typeface="Proxima Nova"/>
                      </a:endParaRPr>
                    </a:p>
                  </a:txBody>
                  <a:tcPr marT="91425" marB="91425"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395" name="Google Shape;1395;p101"/>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RECOVERY SYSTEM</a:t>
            </a:r>
            <a:endParaRPr b="1" i="1" sz="4000">
              <a:solidFill>
                <a:srgbClr val="FFFFFF"/>
              </a:solidFill>
              <a:latin typeface="Proxima Nova"/>
              <a:ea typeface="Proxima Nova"/>
              <a:cs typeface="Proxima Nova"/>
              <a:sym typeface="Proxima Nova"/>
            </a:endParaRPr>
          </a:p>
        </p:txBody>
      </p:sp>
      <p:sp>
        <p:nvSpPr>
          <p:cNvPr id="1396" name="Google Shape;1396;p101"/>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REMORA</a:t>
            </a:r>
            <a:endParaRPr b="1" i="1" sz="1600">
              <a:solidFill>
                <a:srgbClr val="FFFFFF"/>
              </a:solidFill>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02"/>
          <p:cNvSpPr/>
          <p:nvPr/>
        </p:nvSpPr>
        <p:spPr>
          <a:xfrm>
            <a:off x="0" y="0"/>
            <a:ext cx="5223600" cy="9951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3" name="Google Shape;1403;p102"/>
          <p:cNvSpPr/>
          <p:nvPr/>
        </p:nvSpPr>
        <p:spPr>
          <a:xfrm rot="5400000">
            <a:off x="5022450" y="2013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2"/>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2"/>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2"/>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2"/>
          <p:cNvSpPr txBox="1"/>
          <p:nvPr/>
        </p:nvSpPr>
        <p:spPr>
          <a:xfrm>
            <a:off x="251400" y="1501275"/>
            <a:ext cx="5512200" cy="3135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Two IP69K mini cameras</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Verification of the wreckage location</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Prevents collision and loss of cargo</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Prospective locations to position the beacon</a:t>
            </a:r>
            <a:endParaRPr sz="1800">
              <a:solidFill>
                <a:schemeClr val="dk2"/>
              </a:solidFill>
              <a:latin typeface="Proxima Nova"/>
              <a:ea typeface="Proxima Nova"/>
              <a:cs typeface="Proxima Nova"/>
              <a:sym typeface="Proxima Nova"/>
            </a:endParaRPr>
          </a:p>
        </p:txBody>
      </p:sp>
      <p:sp>
        <p:nvSpPr>
          <p:cNvPr id="1409" name="Google Shape;1409;p102"/>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VISION CAPABILITY</a:t>
            </a:r>
            <a:endParaRPr b="1" i="1" sz="4000">
              <a:solidFill>
                <a:srgbClr val="FFFFFF"/>
              </a:solidFill>
              <a:latin typeface="Proxima Nova"/>
              <a:ea typeface="Proxima Nova"/>
              <a:cs typeface="Proxima Nova"/>
              <a:sym typeface="Proxima Nova"/>
            </a:endParaRPr>
          </a:p>
        </p:txBody>
      </p:sp>
      <p:sp>
        <p:nvSpPr>
          <p:cNvPr id="1410" name="Google Shape;1410;p102"/>
          <p:cNvSpPr txBox="1"/>
          <p:nvPr/>
        </p:nvSpPr>
        <p:spPr>
          <a:xfrm>
            <a:off x="-611275" y="564600"/>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REMORA</a:t>
            </a:r>
            <a:endParaRPr b="1" i="1" sz="1600">
              <a:solidFill>
                <a:srgbClr val="FFFFFF"/>
              </a:solidFill>
              <a:latin typeface="Proxima Nova"/>
              <a:ea typeface="Proxima Nova"/>
              <a:cs typeface="Proxima Nova"/>
              <a:sym typeface="Proxima Nova"/>
            </a:endParaRPr>
          </a:p>
        </p:txBody>
      </p:sp>
      <p:pic>
        <p:nvPicPr>
          <p:cNvPr id="1411" name="Google Shape;1411;p102"/>
          <p:cNvPicPr preferRelativeResize="0"/>
          <p:nvPr/>
        </p:nvPicPr>
        <p:blipFill>
          <a:blip r:embed="rId3">
            <a:alphaModFix/>
          </a:blip>
          <a:stretch>
            <a:fillRect/>
          </a:stretch>
        </p:blipFill>
        <p:spPr>
          <a:xfrm>
            <a:off x="5884775" y="1532637"/>
            <a:ext cx="2683025" cy="26830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103"/>
          <p:cNvSpPr/>
          <p:nvPr/>
        </p:nvSpPr>
        <p:spPr>
          <a:xfrm>
            <a:off x="0" y="0"/>
            <a:ext cx="5223600" cy="9951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8" name="Google Shape;1418;p103"/>
          <p:cNvSpPr/>
          <p:nvPr/>
        </p:nvSpPr>
        <p:spPr>
          <a:xfrm rot="5400000">
            <a:off x="5022450" y="2013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3"/>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3"/>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0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3"/>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3"/>
          <p:cNvSpPr txBox="1"/>
          <p:nvPr/>
        </p:nvSpPr>
        <p:spPr>
          <a:xfrm>
            <a:off x="251400" y="1660000"/>
            <a:ext cx="5512200" cy="3135300"/>
          </a:xfrm>
          <a:prstGeom prst="rect">
            <a:avLst/>
          </a:prstGeom>
          <a:noFill/>
          <a:ln>
            <a:noFill/>
          </a:ln>
        </p:spPr>
        <p:txBody>
          <a:bodyPr anchorCtr="0" anchor="t" bIns="91425" lIns="91425" spcFirstLastPara="1" rIns="91425" wrap="square" tIns="91425">
            <a:noAutofit/>
          </a:bodyPr>
          <a:lstStyle/>
          <a:p>
            <a:pPr indent="-342900" lvl="0" marL="457200" rtl="0" algn="l">
              <a:lnSpc>
                <a:spcPct val="110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SparkFun 9DoF Razor IMU M0</a:t>
            </a:r>
            <a:endParaRPr sz="1800">
              <a:solidFill>
                <a:schemeClr val="dk2"/>
              </a:solidFill>
              <a:latin typeface="Proxima Nova"/>
              <a:ea typeface="Proxima Nova"/>
              <a:cs typeface="Proxima Nova"/>
              <a:sym typeface="Proxima Nova"/>
            </a:endParaRPr>
          </a:p>
          <a:p>
            <a:pPr indent="0" lvl="0" marL="457200" rtl="0" algn="l">
              <a:lnSpc>
                <a:spcPct val="110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9 degrees of freedom</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Sense position relative to reference point</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Interface with Megalodon for Pickup</a:t>
            </a:r>
            <a:endParaRPr sz="1800">
              <a:solidFill>
                <a:schemeClr val="dk2"/>
              </a:solidFill>
              <a:latin typeface="Proxima Nova"/>
              <a:ea typeface="Proxima Nova"/>
              <a:cs typeface="Proxima Nova"/>
              <a:sym typeface="Proxima Nova"/>
            </a:endParaRPr>
          </a:p>
        </p:txBody>
      </p:sp>
      <p:sp>
        <p:nvSpPr>
          <p:cNvPr id="1424" name="Google Shape;1424;p103"/>
          <p:cNvSpPr txBox="1"/>
          <p:nvPr/>
        </p:nvSpPr>
        <p:spPr>
          <a:xfrm>
            <a:off x="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LOCATION SENSING</a:t>
            </a:r>
            <a:endParaRPr b="1" i="1" sz="4000">
              <a:solidFill>
                <a:srgbClr val="FFFFFF"/>
              </a:solidFill>
              <a:latin typeface="Proxima Nova"/>
              <a:ea typeface="Proxima Nova"/>
              <a:cs typeface="Proxima Nova"/>
              <a:sym typeface="Proxima Nova"/>
            </a:endParaRPr>
          </a:p>
        </p:txBody>
      </p:sp>
      <p:sp>
        <p:nvSpPr>
          <p:cNvPr id="1425" name="Google Shape;1425;p103"/>
          <p:cNvSpPr txBox="1"/>
          <p:nvPr/>
        </p:nvSpPr>
        <p:spPr>
          <a:xfrm>
            <a:off x="-39485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REMORA</a:t>
            </a:r>
            <a:endParaRPr b="1" i="1" sz="1600">
              <a:solidFill>
                <a:srgbClr val="FFFFFF"/>
              </a:solidFill>
              <a:latin typeface="Proxima Nova"/>
              <a:ea typeface="Proxima Nova"/>
              <a:cs typeface="Proxima Nova"/>
              <a:sym typeface="Proxima Nova"/>
            </a:endParaRPr>
          </a:p>
        </p:txBody>
      </p:sp>
      <p:pic>
        <p:nvPicPr>
          <p:cNvPr descr="SparkFun 9DoF Razor IMU M0" id="1426" name="Google Shape;1426;p103"/>
          <p:cNvPicPr preferRelativeResize="0"/>
          <p:nvPr/>
        </p:nvPicPr>
        <p:blipFill>
          <a:blip r:embed="rId3">
            <a:alphaModFix/>
          </a:blip>
          <a:stretch>
            <a:fillRect/>
          </a:stretch>
        </p:blipFill>
        <p:spPr>
          <a:xfrm>
            <a:off x="5626550" y="1284375"/>
            <a:ext cx="2862076" cy="28620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04"/>
          <p:cNvSpPr/>
          <p:nvPr/>
        </p:nvSpPr>
        <p:spPr>
          <a:xfrm>
            <a:off x="0" y="0"/>
            <a:ext cx="6361800" cy="9951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3" name="Google Shape;1433;p104"/>
          <p:cNvSpPr/>
          <p:nvPr/>
        </p:nvSpPr>
        <p:spPr>
          <a:xfrm rot="5400000">
            <a:off x="6160500" y="2013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4"/>
          <p:cNvSpPr/>
          <p:nvPr/>
        </p:nvSpPr>
        <p:spPr>
          <a:xfrm rot="-5400000">
            <a:off x="67109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4"/>
          <p:cNvSpPr/>
          <p:nvPr/>
        </p:nvSpPr>
        <p:spPr>
          <a:xfrm>
            <a:off x="6984800" y="556525"/>
            <a:ext cx="21591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0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04"/>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04"/>
          <p:cNvSpPr txBox="1"/>
          <p:nvPr/>
        </p:nvSpPr>
        <p:spPr>
          <a:xfrm>
            <a:off x="237300" y="1492350"/>
            <a:ext cx="4334700" cy="2763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R</a:t>
            </a:r>
            <a:r>
              <a:rPr lang="en-US" sz="1800">
                <a:solidFill>
                  <a:schemeClr val="dk2"/>
                </a:solidFill>
                <a:latin typeface="Proxima Nova"/>
                <a:ea typeface="Proxima Nova"/>
                <a:cs typeface="Proxima Nova"/>
                <a:sym typeface="Proxima Nova"/>
              </a:rPr>
              <a:t>eflective</a:t>
            </a:r>
            <a:r>
              <a:rPr lang="en-US" sz="1800">
                <a:solidFill>
                  <a:schemeClr val="dk2"/>
                </a:solidFill>
                <a:latin typeface="Proxima Nova"/>
                <a:ea typeface="Proxima Nova"/>
                <a:cs typeface="Proxima Nova"/>
                <a:sym typeface="Proxima Nova"/>
              </a:rPr>
              <a:t> with Uranium glass</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Visible in daylight</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Lightweight</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Meets recommended lumen requirement</a:t>
            </a:r>
            <a:endParaRPr sz="1800">
              <a:solidFill>
                <a:schemeClr val="dk2"/>
              </a:solidFill>
              <a:latin typeface="Proxima Nova"/>
              <a:ea typeface="Proxima Nova"/>
              <a:cs typeface="Proxima Nova"/>
              <a:sym typeface="Proxima Nova"/>
            </a:endParaRPr>
          </a:p>
        </p:txBody>
      </p:sp>
      <p:sp>
        <p:nvSpPr>
          <p:cNvPr id="1439" name="Google Shape;1439;p104"/>
          <p:cNvSpPr txBox="1"/>
          <p:nvPr/>
        </p:nvSpPr>
        <p:spPr>
          <a:xfrm>
            <a:off x="0" y="0"/>
            <a:ext cx="69543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RADIOACTIVE DETECTION</a:t>
            </a:r>
            <a:endParaRPr b="1" i="1" sz="4000">
              <a:solidFill>
                <a:srgbClr val="FFFFFF"/>
              </a:solidFill>
              <a:latin typeface="Proxima Nova"/>
              <a:ea typeface="Proxima Nova"/>
              <a:cs typeface="Proxima Nova"/>
              <a:sym typeface="Proxima Nova"/>
            </a:endParaRPr>
          </a:p>
        </p:txBody>
      </p:sp>
      <p:sp>
        <p:nvSpPr>
          <p:cNvPr id="1440" name="Google Shape;1440;p104"/>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REMORA</a:t>
            </a:r>
            <a:endParaRPr b="1" i="1" sz="1600">
              <a:solidFill>
                <a:srgbClr val="FFFFFF"/>
              </a:solidFill>
              <a:latin typeface="Proxima Nova"/>
              <a:ea typeface="Proxima Nova"/>
              <a:cs typeface="Proxima Nova"/>
              <a:sym typeface="Proxima Nova"/>
            </a:endParaRPr>
          </a:p>
        </p:txBody>
      </p:sp>
      <p:pic>
        <p:nvPicPr>
          <p:cNvPr id="1441" name="Google Shape;1441;p104"/>
          <p:cNvPicPr preferRelativeResize="0"/>
          <p:nvPr/>
        </p:nvPicPr>
        <p:blipFill>
          <a:blip r:embed="rId3">
            <a:alphaModFix/>
          </a:blip>
          <a:stretch>
            <a:fillRect/>
          </a:stretch>
        </p:blipFill>
        <p:spPr>
          <a:xfrm>
            <a:off x="4749125" y="1059513"/>
            <a:ext cx="3981450" cy="3867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105"/>
          <p:cNvSpPr/>
          <p:nvPr/>
        </p:nvSpPr>
        <p:spPr>
          <a:xfrm>
            <a:off x="0" y="0"/>
            <a:ext cx="2427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8" name="Google Shape;1448;p105"/>
          <p:cNvSpPr/>
          <p:nvPr/>
        </p:nvSpPr>
        <p:spPr>
          <a:xfrm rot="5400000">
            <a:off x="22263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05"/>
          <p:cNvSpPr/>
          <p:nvPr/>
        </p:nvSpPr>
        <p:spPr>
          <a:xfrm rot="-5400000">
            <a:off x="2795800" y="63272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05"/>
          <p:cNvSpPr/>
          <p:nvPr/>
        </p:nvSpPr>
        <p:spPr>
          <a:xfrm>
            <a:off x="3053950" y="556525"/>
            <a:ext cx="60900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5"/>
          <p:cNvSpPr txBox="1"/>
          <p:nvPr/>
        </p:nvSpPr>
        <p:spPr>
          <a:xfrm>
            <a:off x="76200" y="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BEACON</a:t>
            </a:r>
            <a:endParaRPr b="1" i="1" sz="4000">
              <a:solidFill>
                <a:srgbClr val="FFFFFF"/>
              </a:solidFill>
              <a:latin typeface="Proxima Nova"/>
              <a:ea typeface="Proxima Nova"/>
              <a:cs typeface="Proxima Nova"/>
              <a:sym typeface="Proxima Nova"/>
            </a:endParaRPr>
          </a:p>
        </p:txBody>
      </p:sp>
      <p:sp>
        <p:nvSpPr>
          <p:cNvPr id="1453" name="Google Shape;1453;p10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4" name="Google Shape;1454;p105"/>
          <p:cNvPicPr preferRelativeResize="0"/>
          <p:nvPr/>
        </p:nvPicPr>
        <p:blipFill>
          <a:blip r:embed="rId3">
            <a:alphaModFix/>
          </a:blip>
          <a:stretch>
            <a:fillRect/>
          </a:stretch>
        </p:blipFill>
        <p:spPr>
          <a:xfrm>
            <a:off x="5308325" y="1660338"/>
            <a:ext cx="2427600" cy="2427600"/>
          </a:xfrm>
          <a:prstGeom prst="rect">
            <a:avLst/>
          </a:prstGeom>
          <a:noFill/>
          <a:ln>
            <a:noFill/>
          </a:ln>
        </p:spPr>
      </p:pic>
      <p:sp>
        <p:nvSpPr>
          <p:cNvPr id="1455" name="Google Shape;1455;p105"/>
          <p:cNvSpPr txBox="1"/>
          <p:nvPr/>
        </p:nvSpPr>
        <p:spPr>
          <a:xfrm>
            <a:off x="723225" y="1256075"/>
            <a:ext cx="4207500" cy="330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Ultrabright LED Flasher</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Detectable using camera</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Submersible</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100 hr battery life</a:t>
            </a:r>
            <a:endParaRPr sz="1800">
              <a:solidFill>
                <a:schemeClr val="dk2"/>
              </a:solidFill>
              <a:latin typeface="Proxima Nova"/>
              <a:ea typeface="Proxima Nova"/>
              <a:cs typeface="Proxima Nova"/>
              <a:sym typeface="Proxima Nova"/>
            </a:endParaRPr>
          </a:p>
          <a:p>
            <a:pPr indent="0" lvl="0" marL="45720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Visible from ½ mile</a:t>
            </a:r>
            <a:endParaRPr sz="1800">
              <a:solidFill>
                <a:schemeClr val="dk2"/>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Weight: 0.5 oz</a:t>
            </a:r>
            <a:endParaRPr sz="1800">
              <a:solidFill>
                <a:schemeClr val="dk2"/>
              </a:solidFill>
              <a:latin typeface="Proxima Nova"/>
              <a:ea typeface="Proxima Nova"/>
              <a:cs typeface="Proxima Nova"/>
              <a:sym typeface="Proxima Nova"/>
            </a:endParaRPr>
          </a:p>
        </p:txBody>
      </p:sp>
      <p:sp>
        <p:nvSpPr>
          <p:cNvPr id="1456" name="Google Shape;1456;p105"/>
          <p:cNvSpPr txBox="1"/>
          <p:nvPr/>
        </p:nvSpPr>
        <p:spPr>
          <a:xfrm>
            <a:off x="176700" y="565800"/>
            <a:ext cx="20742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solidFill>
                  <a:srgbClr val="FFFFFF"/>
                </a:solidFill>
                <a:latin typeface="Proxima Nova"/>
                <a:ea typeface="Proxima Nova"/>
                <a:cs typeface="Proxima Nova"/>
                <a:sym typeface="Proxima Nova"/>
              </a:rPr>
              <a:t>REMORA</a:t>
            </a:r>
            <a:endParaRPr b="1" i="1" sz="1600">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Search of Wreckage</a:t>
            </a:r>
            <a:endParaRPr sz="2400">
              <a:latin typeface="Proxima Nova"/>
              <a:ea typeface="Proxima Nova"/>
              <a:cs typeface="Proxima Nova"/>
              <a:sym typeface="Proxima Nova"/>
            </a:endParaRPr>
          </a:p>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Recovery of items of interest</a:t>
            </a:r>
            <a:endParaRPr sz="2400">
              <a:latin typeface="Proxima Nova"/>
              <a:ea typeface="Proxima Nova"/>
              <a:cs typeface="Proxima Nova"/>
              <a:sym typeface="Proxima Nova"/>
            </a:endParaRPr>
          </a:p>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Return of Megalodon and Remora</a:t>
            </a:r>
            <a:endParaRPr sz="2400">
              <a:latin typeface="Proxima Nova"/>
              <a:ea typeface="Proxima Nova"/>
              <a:cs typeface="Proxima Nova"/>
              <a:sym typeface="Proxima Nova"/>
            </a:endParaRPr>
          </a:p>
        </p:txBody>
      </p:sp>
      <p:sp>
        <p:nvSpPr>
          <p:cNvPr id="212" name="Google Shape;212;p25"/>
          <p:cNvSpPr/>
          <p:nvPr/>
        </p:nvSpPr>
        <p:spPr>
          <a:xfrm>
            <a:off x="0" y="0"/>
            <a:ext cx="42603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5"/>
          <p:cNvSpPr/>
          <p:nvPr/>
        </p:nvSpPr>
        <p:spPr>
          <a:xfrm rot="5400000">
            <a:off x="40590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rot="-5400000">
            <a:off x="45789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4852800" y="556525"/>
            <a:ext cx="42912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txBox="1"/>
          <p:nvPr/>
        </p:nvSpPr>
        <p:spPr>
          <a:xfrm>
            <a:off x="-9900" y="600"/>
            <a:ext cx="44517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800">
                <a:solidFill>
                  <a:srgbClr val="FFFFFF"/>
                </a:solidFill>
                <a:latin typeface="Proxima Nova"/>
                <a:ea typeface="Proxima Nova"/>
                <a:cs typeface="Proxima Nova"/>
                <a:sym typeface="Proxima Nova"/>
              </a:rPr>
              <a:t>MISSION THEATRE</a:t>
            </a:r>
            <a:endParaRPr b="1" i="1" sz="3800">
              <a:solidFill>
                <a:srgbClr val="FFFFFF"/>
              </a:solidFill>
              <a:latin typeface="Proxima Nova"/>
              <a:ea typeface="Proxima Nova"/>
              <a:cs typeface="Proxima Nova"/>
              <a:sym typeface="Proxima Nova"/>
            </a:endParaRPr>
          </a:p>
        </p:txBody>
      </p:sp>
      <p:sp>
        <p:nvSpPr>
          <p:cNvPr id="218" name="Google Shape;218;p25"/>
          <p:cNvSpPr txBox="1"/>
          <p:nvPr/>
        </p:nvSpPr>
        <p:spPr>
          <a:xfrm>
            <a:off x="171600" y="556675"/>
            <a:ext cx="40887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219" name="Google Shape;219;p25"/>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1460" name="Shape 1460"/>
        <p:cNvGrpSpPr/>
        <p:nvPr/>
      </p:nvGrpSpPr>
      <p:grpSpPr>
        <a:xfrm>
          <a:off x="0" y="0"/>
          <a:ext cx="0" cy="0"/>
          <a:chOff x="0" y="0"/>
          <a:chExt cx="0" cy="0"/>
        </a:xfrm>
      </p:grpSpPr>
      <p:sp>
        <p:nvSpPr>
          <p:cNvPr id="1461" name="Google Shape;1461;p106"/>
          <p:cNvSpPr/>
          <p:nvPr/>
        </p:nvSpPr>
        <p:spPr>
          <a:xfrm>
            <a:off x="0" y="0"/>
            <a:ext cx="5861700" cy="52089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462" name="Google Shape;1462;p106"/>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463" name="Google Shape;1463;p106"/>
          <p:cNvSpPr txBox="1"/>
          <p:nvPr/>
        </p:nvSpPr>
        <p:spPr>
          <a:xfrm>
            <a:off x="1743900" y="1192500"/>
            <a:ext cx="5656200" cy="270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SYSTEM CONCEPTS</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Google Shape;1469;p107"/>
          <p:cNvSpPr txBox="1"/>
          <p:nvPr>
            <p:ph idx="1" type="body"/>
          </p:nvPr>
        </p:nvSpPr>
        <p:spPr>
          <a:xfrm>
            <a:off x="311700" y="1152475"/>
            <a:ext cx="51441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Environments: Altitude of 201.9 feet and </a:t>
            </a:r>
            <a:r>
              <a:rPr lang="en-US">
                <a:latin typeface="Proxima Nova"/>
                <a:ea typeface="Proxima Nova"/>
                <a:cs typeface="Proxima Nova"/>
                <a:sym typeface="Proxima Nova"/>
              </a:rPr>
              <a:t>≥11 </a:t>
            </a:r>
            <a:r>
              <a:rPr lang="en-US">
                <a:latin typeface="Proxima Nova"/>
                <a:ea typeface="Proxima Nova"/>
                <a:cs typeface="Proxima Nova"/>
                <a:sym typeface="Proxima Nova"/>
              </a:rPr>
              <a:t>feet underwater (pool water)</a:t>
            </a:r>
            <a:endParaRPr>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Most </a:t>
            </a:r>
            <a:r>
              <a:rPr lang="en-US">
                <a:latin typeface="Proxima Nova"/>
                <a:ea typeface="Proxima Nova"/>
                <a:cs typeface="Proxima Nova"/>
                <a:sym typeface="Proxima Nova"/>
              </a:rPr>
              <a:t>components</a:t>
            </a:r>
            <a:r>
              <a:rPr lang="en-US">
                <a:latin typeface="Proxima Nova"/>
                <a:ea typeface="Proxima Nova"/>
                <a:cs typeface="Proxima Nova"/>
                <a:sym typeface="Proxima Nova"/>
              </a:rPr>
              <a:t> can survive in air, but not water.</a:t>
            </a:r>
            <a:endParaRPr>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US">
                <a:latin typeface="Proxima Nova"/>
                <a:ea typeface="Proxima Nova"/>
                <a:cs typeface="Proxima Nova"/>
                <a:sym typeface="Proxima Nova"/>
              </a:rPr>
              <a:t>All components potentially contacting with water will go under the Waterproof Procedure (will be adjusted to be </a:t>
            </a:r>
            <a:r>
              <a:rPr lang="en-US">
                <a:latin typeface="Proxima Nova"/>
                <a:ea typeface="Proxima Nova"/>
                <a:cs typeface="Proxima Nova"/>
                <a:sym typeface="Proxima Nova"/>
              </a:rPr>
              <a:t>appropriate</a:t>
            </a:r>
            <a:r>
              <a:rPr lang="en-US">
                <a:latin typeface="Proxima Nova"/>
                <a:ea typeface="Proxima Nova"/>
                <a:cs typeface="Proxima Nova"/>
                <a:sym typeface="Proxima Nova"/>
              </a:rPr>
              <a:t> for each component).</a:t>
            </a:r>
            <a:endParaRPr>
              <a:latin typeface="Proxima Nova"/>
              <a:ea typeface="Proxima Nova"/>
              <a:cs typeface="Proxima Nova"/>
              <a:sym typeface="Proxima Nova"/>
            </a:endParaRPr>
          </a:p>
        </p:txBody>
      </p:sp>
      <p:sp>
        <p:nvSpPr>
          <p:cNvPr id="1470" name="Google Shape;1470;p107"/>
          <p:cNvSpPr/>
          <p:nvPr/>
        </p:nvSpPr>
        <p:spPr>
          <a:xfrm>
            <a:off x="0" y="0"/>
            <a:ext cx="56916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1" name="Google Shape;1471;p107"/>
          <p:cNvSpPr/>
          <p:nvPr/>
        </p:nvSpPr>
        <p:spPr>
          <a:xfrm rot="5400000">
            <a:off x="54903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7"/>
          <p:cNvSpPr/>
          <p:nvPr/>
        </p:nvSpPr>
        <p:spPr>
          <a:xfrm rot="-5400000">
            <a:off x="598045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7"/>
          <p:cNvSpPr/>
          <p:nvPr/>
        </p:nvSpPr>
        <p:spPr>
          <a:xfrm>
            <a:off x="625435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7"/>
          <p:cNvSpPr txBox="1"/>
          <p:nvPr/>
        </p:nvSpPr>
        <p:spPr>
          <a:xfrm>
            <a:off x="0" y="11580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TESTING PROCEDURES</a:t>
            </a:r>
            <a:endParaRPr b="1" i="1" sz="4000">
              <a:solidFill>
                <a:srgbClr val="FFFFFF"/>
              </a:solidFill>
              <a:latin typeface="Proxima Nova"/>
              <a:ea typeface="Proxima Nova"/>
              <a:cs typeface="Proxima Nova"/>
              <a:sym typeface="Proxima Nova"/>
            </a:endParaRPr>
          </a:p>
        </p:txBody>
      </p:sp>
      <p:sp>
        <p:nvSpPr>
          <p:cNvPr id="1476" name="Google Shape;1476;p107"/>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1477" name="Google Shape;1477;p107"/>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7"/>
          <p:cNvSpPr txBox="1"/>
          <p:nvPr>
            <p:ph idx="1" type="body"/>
          </p:nvPr>
        </p:nvSpPr>
        <p:spPr>
          <a:xfrm>
            <a:off x="5691600" y="1152475"/>
            <a:ext cx="3354900" cy="34164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US" sz="1000"/>
              <a:t>Enclosure Test Procedure</a:t>
            </a:r>
            <a:endParaRPr sz="1000"/>
          </a:p>
          <a:p>
            <a:pPr indent="0" lvl="0" marL="0" rtl="0" algn="ctr">
              <a:lnSpc>
                <a:spcPct val="200000"/>
              </a:lnSpc>
              <a:spcBef>
                <a:spcPts val="0"/>
              </a:spcBef>
              <a:spcAft>
                <a:spcPts val="0"/>
              </a:spcAft>
              <a:buNone/>
            </a:pPr>
            <a:r>
              <a:t/>
            </a:r>
            <a:endParaRPr sz="700"/>
          </a:p>
          <a:p>
            <a:pPr indent="0" lvl="0" marL="457200" rtl="0" algn="l">
              <a:lnSpc>
                <a:spcPct val="200000"/>
              </a:lnSpc>
              <a:spcBef>
                <a:spcPts val="0"/>
              </a:spcBef>
              <a:spcAft>
                <a:spcPts val="0"/>
              </a:spcAft>
              <a:buNone/>
            </a:pPr>
            <a:r>
              <a:t/>
            </a:r>
            <a:endParaRPr sz="700"/>
          </a:p>
          <a:p>
            <a:pPr indent="-273050" lvl="0" marL="457200" rtl="0" algn="l">
              <a:lnSpc>
                <a:spcPct val="200000"/>
              </a:lnSpc>
              <a:spcBef>
                <a:spcPts val="0"/>
              </a:spcBef>
              <a:spcAft>
                <a:spcPts val="0"/>
              </a:spcAft>
              <a:buSzPts val="700"/>
              <a:buAutoNum type="arabicPeriod"/>
            </a:pPr>
            <a:r>
              <a:rPr lang="en-US" sz="700"/>
              <a:t>Open the enclosure.</a:t>
            </a:r>
            <a:endParaRPr sz="700"/>
          </a:p>
          <a:p>
            <a:pPr indent="-273050" lvl="0" marL="457200" rtl="0" algn="l">
              <a:lnSpc>
                <a:spcPct val="200000"/>
              </a:lnSpc>
              <a:spcBef>
                <a:spcPts val="0"/>
              </a:spcBef>
              <a:spcAft>
                <a:spcPts val="0"/>
              </a:spcAft>
              <a:buSzPts val="700"/>
              <a:buAutoNum type="arabicPeriod"/>
            </a:pPr>
            <a:r>
              <a:rPr lang="en-US" sz="700"/>
              <a:t>Rip a strip of three squares of paper. Place it inside the enclosure.</a:t>
            </a:r>
            <a:endParaRPr sz="700"/>
          </a:p>
          <a:p>
            <a:pPr indent="-273050" lvl="0" marL="457200" rtl="0" algn="l">
              <a:lnSpc>
                <a:spcPct val="200000"/>
              </a:lnSpc>
              <a:spcBef>
                <a:spcPts val="0"/>
              </a:spcBef>
              <a:spcAft>
                <a:spcPts val="0"/>
              </a:spcAft>
              <a:buSzPts val="700"/>
              <a:buAutoNum type="arabicPeriod"/>
            </a:pPr>
            <a:r>
              <a:rPr lang="en-US" sz="700"/>
              <a:t>Close the e</a:t>
            </a:r>
            <a:r>
              <a:rPr lang="en-US" sz="700"/>
              <a:t>nclosure</a:t>
            </a:r>
            <a:r>
              <a:rPr lang="en-US" sz="700"/>
              <a:t>.</a:t>
            </a:r>
            <a:endParaRPr sz="700"/>
          </a:p>
          <a:p>
            <a:pPr indent="-273050" lvl="0" marL="457200" rtl="0" algn="l">
              <a:lnSpc>
                <a:spcPct val="200000"/>
              </a:lnSpc>
              <a:spcBef>
                <a:spcPts val="0"/>
              </a:spcBef>
              <a:spcAft>
                <a:spcPts val="0"/>
              </a:spcAft>
              <a:buSzPts val="700"/>
              <a:buAutoNum type="arabicPeriod"/>
            </a:pPr>
            <a:r>
              <a:rPr lang="en-US" sz="700"/>
              <a:t>Place the e</a:t>
            </a:r>
            <a:r>
              <a:rPr lang="en-US" sz="700"/>
              <a:t>nclosure</a:t>
            </a:r>
            <a:r>
              <a:rPr lang="en-US" sz="700"/>
              <a:t> on top of the weight and using the braided rope tie the two together by making parcel knots. Make sure the loose end(s) are coming from the top of the knotted object.</a:t>
            </a:r>
            <a:endParaRPr sz="700"/>
          </a:p>
          <a:p>
            <a:pPr indent="-273050" lvl="0" marL="457200" rtl="0" algn="l">
              <a:lnSpc>
                <a:spcPct val="200000"/>
              </a:lnSpc>
              <a:spcBef>
                <a:spcPts val="0"/>
              </a:spcBef>
              <a:spcAft>
                <a:spcPts val="0"/>
              </a:spcAft>
              <a:buSzPts val="700"/>
              <a:buAutoNum type="arabicPeriod"/>
            </a:pPr>
            <a:r>
              <a:rPr lang="en-US" sz="700"/>
              <a:t>With one person holding the end of the rope, place the knotted enclosure and weight down into the pool at 7 ft. </a:t>
            </a:r>
            <a:endParaRPr sz="700"/>
          </a:p>
          <a:p>
            <a:pPr indent="-273050" lvl="0" marL="457200" rtl="0" algn="l">
              <a:lnSpc>
                <a:spcPct val="200000"/>
              </a:lnSpc>
              <a:spcBef>
                <a:spcPts val="0"/>
              </a:spcBef>
              <a:spcAft>
                <a:spcPts val="0"/>
              </a:spcAft>
              <a:buSzPts val="700"/>
              <a:buAutoNum type="arabicPeriod"/>
            </a:pPr>
            <a:r>
              <a:rPr lang="en-US" sz="700"/>
              <a:t>Wait for 10 minutes before pulling it out of the water. </a:t>
            </a:r>
            <a:endParaRPr sz="700"/>
          </a:p>
          <a:p>
            <a:pPr indent="-273050" lvl="0" marL="457200" rtl="0" algn="l">
              <a:lnSpc>
                <a:spcPct val="200000"/>
              </a:lnSpc>
              <a:spcBef>
                <a:spcPts val="0"/>
              </a:spcBef>
              <a:spcAft>
                <a:spcPts val="0"/>
              </a:spcAft>
              <a:buSzPts val="700"/>
              <a:buAutoNum type="arabicPeriod"/>
            </a:pPr>
            <a:r>
              <a:rPr lang="en-US" sz="700"/>
              <a:t>Open the e</a:t>
            </a:r>
            <a:r>
              <a:rPr lang="en-US" sz="700"/>
              <a:t>nclosure</a:t>
            </a:r>
            <a:r>
              <a:rPr lang="en-US" sz="700"/>
              <a:t> and report the paper’s current condition. </a:t>
            </a:r>
            <a:endParaRPr sz="700"/>
          </a:p>
          <a:p>
            <a:pPr indent="-273050" lvl="0" marL="457200" rtl="0" algn="l">
              <a:lnSpc>
                <a:spcPct val="200000"/>
              </a:lnSpc>
              <a:spcBef>
                <a:spcPts val="0"/>
              </a:spcBef>
              <a:spcAft>
                <a:spcPts val="0"/>
              </a:spcAft>
              <a:buSzPts val="700"/>
              <a:buAutoNum type="arabicPeriod"/>
            </a:pPr>
            <a:r>
              <a:rPr lang="en-US" sz="700"/>
              <a:t>Repeat steps 1 to 8 for each number of enclosures being tested.</a:t>
            </a:r>
            <a:endParaRPr sz="700"/>
          </a:p>
          <a:p>
            <a:pPr indent="0" lvl="0" marL="0" rtl="0" algn="l">
              <a:lnSpc>
                <a:spcPct val="150000"/>
              </a:lnSpc>
              <a:spcBef>
                <a:spcPts val="0"/>
              </a:spcBef>
              <a:spcAft>
                <a:spcPts val="1600"/>
              </a:spcAft>
              <a:buNone/>
            </a:pPr>
            <a:r>
              <a:t/>
            </a:r>
            <a:endParaRPr sz="600">
              <a:solidFill>
                <a:srgbClr val="000000"/>
              </a:solidFill>
            </a:endParaRPr>
          </a:p>
        </p:txBody>
      </p:sp>
      <p:graphicFrame>
        <p:nvGraphicFramePr>
          <p:cNvPr id="1479" name="Google Shape;1479;p107"/>
          <p:cNvGraphicFramePr/>
          <p:nvPr/>
        </p:nvGraphicFramePr>
        <p:xfrm>
          <a:off x="5879350" y="1479725"/>
          <a:ext cx="3000000" cy="3000000"/>
        </p:xfrm>
        <a:graphic>
          <a:graphicData uri="http://schemas.openxmlformats.org/drawingml/2006/table">
            <a:tbl>
              <a:tblPr>
                <a:noFill/>
                <a:tableStyleId>{34867551-DB93-4BD4-A49E-A8DDCCDBA092}</a:tableStyleId>
              </a:tblPr>
              <a:tblGrid>
                <a:gridCol w="3167150"/>
              </a:tblGrid>
              <a:tr h="364450">
                <a:tc>
                  <a:txBody>
                    <a:bodyPr>
                      <a:noAutofit/>
                    </a:bodyPr>
                    <a:lstStyle/>
                    <a:p>
                      <a:pPr indent="0" lvl="0" marL="0" rtl="0" algn="l">
                        <a:spcBef>
                          <a:spcPts val="0"/>
                        </a:spcBef>
                        <a:spcAft>
                          <a:spcPts val="0"/>
                        </a:spcAft>
                        <a:buNone/>
                      </a:pPr>
                      <a:r>
                        <a:rPr lang="en-US" sz="700">
                          <a:solidFill>
                            <a:schemeClr val="dk2"/>
                          </a:solidFill>
                        </a:rPr>
                        <a:t>Materials: 1 Braided Plastic Rope, 1 Roll of Thin Paper, 1 Heavy Weight, and # of </a:t>
                      </a:r>
                      <a:r>
                        <a:rPr lang="en-US" sz="700">
                          <a:solidFill>
                            <a:schemeClr val="dk2"/>
                          </a:solidFill>
                        </a:rPr>
                        <a:t>Enclosures</a:t>
                      </a:r>
                      <a:endParaRPr sz="700">
                        <a:solidFill>
                          <a:schemeClr val="dk2"/>
                        </a:solidFill>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108"/>
          <p:cNvSpPr/>
          <p:nvPr/>
        </p:nvSpPr>
        <p:spPr>
          <a:xfrm>
            <a:off x="0" y="0"/>
            <a:ext cx="44679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6" name="Google Shape;1486;p108"/>
          <p:cNvSpPr/>
          <p:nvPr/>
        </p:nvSpPr>
        <p:spPr>
          <a:xfrm rot="5400000">
            <a:off x="4266600" y="19815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8"/>
          <p:cNvSpPr/>
          <p:nvPr/>
        </p:nvSpPr>
        <p:spPr>
          <a:xfrm rot="-5400000">
            <a:off x="49845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8"/>
          <p:cNvSpPr/>
          <p:nvPr/>
        </p:nvSpPr>
        <p:spPr>
          <a:xfrm>
            <a:off x="5258400" y="556525"/>
            <a:ext cx="3885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8"/>
          <p:cNvSpPr txBox="1"/>
          <p:nvPr/>
        </p:nvSpPr>
        <p:spPr>
          <a:xfrm>
            <a:off x="0" y="115800"/>
            <a:ext cx="601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ENCLOSURE TEST</a:t>
            </a:r>
            <a:endParaRPr b="1" i="1" sz="4000">
              <a:solidFill>
                <a:srgbClr val="FFFFFF"/>
              </a:solidFill>
              <a:latin typeface="Proxima Nova"/>
              <a:ea typeface="Proxima Nova"/>
              <a:cs typeface="Proxima Nova"/>
              <a:sym typeface="Proxima Nova"/>
            </a:endParaRPr>
          </a:p>
        </p:txBody>
      </p:sp>
      <p:sp>
        <p:nvSpPr>
          <p:cNvPr id="1491" name="Google Shape;1491;p108"/>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1492" name="Google Shape;1492;p108"/>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3" name="Google Shape;1493;p108"/>
          <p:cNvPicPr preferRelativeResize="0"/>
          <p:nvPr/>
        </p:nvPicPr>
        <p:blipFill>
          <a:blip r:embed="rId3">
            <a:alphaModFix/>
          </a:blip>
          <a:stretch>
            <a:fillRect/>
          </a:stretch>
        </p:blipFill>
        <p:spPr>
          <a:xfrm>
            <a:off x="2052156" y="1490958"/>
            <a:ext cx="1774856" cy="941543"/>
          </a:xfrm>
          <a:prstGeom prst="rect">
            <a:avLst/>
          </a:prstGeom>
          <a:noFill/>
          <a:ln>
            <a:noFill/>
          </a:ln>
        </p:spPr>
      </p:pic>
      <p:pic>
        <p:nvPicPr>
          <p:cNvPr id="1494" name="Google Shape;1494;p108"/>
          <p:cNvPicPr preferRelativeResize="0"/>
          <p:nvPr/>
        </p:nvPicPr>
        <p:blipFill>
          <a:blip r:embed="rId4">
            <a:alphaModFix/>
          </a:blip>
          <a:stretch>
            <a:fillRect/>
          </a:stretch>
        </p:blipFill>
        <p:spPr>
          <a:xfrm>
            <a:off x="6472387" y="1464138"/>
            <a:ext cx="1698399" cy="957328"/>
          </a:xfrm>
          <a:prstGeom prst="rect">
            <a:avLst/>
          </a:prstGeom>
          <a:noFill/>
          <a:ln>
            <a:noFill/>
          </a:ln>
        </p:spPr>
      </p:pic>
      <p:pic>
        <p:nvPicPr>
          <p:cNvPr id="1495" name="Google Shape;1495;p108"/>
          <p:cNvPicPr preferRelativeResize="0"/>
          <p:nvPr/>
        </p:nvPicPr>
        <p:blipFill>
          <a:blip r:embed="rId5">
            <a:alphaModFix/>
          </a:blip>
          <a:stretch>
            <a:fillRect/>
          </a:stretch>
        </p:blipFill>
        <p:spPr>
          <a:xfrm>
            <a:off x="4773986" y="1464138"/>
            <a:ext cx="1698399" cy="957328"/>
          </a:xfrm>
          <a:prstGeom prst="rect">
            <a:avLst/>
          </a:prstGeom>
          <a:noFill/>
          <a:ln>
            <a:noFill/>
          </a:ln>
        </p:spPr>
      </p:pic>
      <p:pic>
        <p:nvPicPr>
          <p:cNvPr id="1496" name="Google Shape;1496;p108"/>
          <p:cNvPicPr preferRelativeResize="0"/>
          <p:nvPr/>
        </p:nvPicPr>
        <p:blipFill>
          <a:blip r:embed="rId6">
            <a:alphaModFix/>
          </a:blip>
          <a:stretch>
            <a:fillRect/>
          </a:stretch>
        </p:blipFill>
        <p:spPr>
          <a:xfrm>
            <a:off x="277287" y="1498790"/>
            <a:ext cx="1774856" cy="941566"/>
          </a:xfrm>
          <a:prstGeom prst="rect">
            <a:avLst/>
          </a:prstGeom>
          <a:noFill/>
          <a:ln>
            <a:noFill/>
          </a:ln>
        </p:spPr>
      </p:pic>
      <p:pic>
        <p:nvPicPr>
          <p:cNvPr id="1497" name="Google Shape;1497;p108"/>
          <p:cNvPicPr preferRelativeResize="0"/>
          <p:nvPr/>
        </p:nvPicPr>
        <p:blipFill>
          <a:blip r:embed="rId7">
            <a:alphaModFix/>
          </a:blip>
          <a:stretch>
            <a:fillRect/>
          </a:stretch>
        </p:blipFill>
        <p:spPr>
          <a:xfrm>
            <a:off x="4773987" y="2421466"/>
            <a:ext cx="1698399" cy="957340"/>
          </a:xfrm>
          <a:prstGeom prst="rect">
            <a:avLst/>
          </a:prstGeom>
          <a:noFill/>
          <a:ln>
            <a:noFill/>
          </a:ln>
        </p:spPr>
      </p:pic>
      <p:pic>
        <p:nvPicPr>
          <p:cNvPr id="1498" name="Google Shape;1498;p108"/>
          <p:cNvPicPr preferRelativeResize="0"/>
          <p:nvPr/>
        </p:nvPicPr>
        <p:blipFill>
          <a:blip r:embed="rId8">
            <a:alphaModFix/>
          </a:blip>
          <a:stretch>
            <a:fillRect/>
          </a:stretch>
        </p:blipFill>
        <p:spPr>
          <a:xfrm>
            <a:off x="277289" y="2432490"/>
            <a:ext cx="1774856" cy="941555"/>
          </a:xfrm>
          <a:prstGeom prst="rect">
            <a:avLst/>
          </a:prstGeom>
          <a:noFill/>
          <a:ln>
            <a:noFill/>
          </a:ln>
        </p:spPr>
      </p:pic>
      <p:pic>
        <p:nvPicPr>
          <p:cNvPr id="1499" name="Google Shape;1499;p108"/>
          <p:cNvPicPr preferRelativeResize="0"/>
          <p:nvPr/>
        </p:nvPicPr>
        <p:blipFill>
          <a:blip r:embed="rId9">
            <a:alphaModFix/>
          </a:blip>
          <a:stretch>
            <a:fillRect/>
          </a:stretch>
        </p:blipFill>
        <p:spPr>
          <a:xfrm>
            <a:off x="6472385" y="2421469"/>
            <a:ext cx="1698399" cy="957328"/>
          </a:xfrm>
          <a:prstGeom prst="rect">
            <a:avLst/>
          </a:prstGeom>
          <a:noFill/>
          <a:ln>
            <a:noFill/>
          </a:ln>
        </p:spPr>
      </p:pic>
      <p:pic>
        <p:nvPicPr>
          <p:cNvPr id="1500" name="Google Shape;1500;p108"/>
          <p:cNvPicPr preferRelativeResize="0"/>
          <p:nvPr/>
        </p:nvPicPr>
        <p:blipFill>
          <a:blip r:embed="rId10">
            <a:alphaModFix/>
          </a:blip>
          <a:stretch>
            <a:fillRect/>
          </a:stretch>
        </p:blipFill>
        <p:spPr>
          <a:xfrm>
            <a:off x="2052154" y="2432490"/>
            <a:ext cx="1774856" cy="941566"/>
          </a:xfrm>
          <a:prstGeom prst="rect">
            <a:avLst/>
          </a:prstGeom>
          <a:noFill/>
          <a:ln>
            <a:noFill/>
          </a:ln>
        </p:spPr>
      </p:pic>
      <p:pic>
        <p:nvPicPr>
          <p:cNvPr id="1501" name="Google Shape;1501;p108"/>
          <p:cNvPicPr preferRelativeResize="0"/>
          <p:nvPr/>
        </p:nvPicPr>
        <p:blipFill>
          <a:blip r:embed="rId11">
            <a:alphaModFix/>
          </a:blip>
          <a:stretch>
            <a:fillRect/>
          </a:stretch>
        </p:blipFill>
        <p:spPr>
          <a:xfrm>
            <a:off x="4773989" y="3378796"/>
            <a:ext cx="1698399" cy="957340"/>
          </a:xfrm>
          <a:prstGeom prst="rect">
            <a:avLst/>
          </a:prstGeom>
          <a:noFill/>
          <a:ln>
            <a:noFill/>
          </a:ln>
        </p:spPr>
      </p:pic>
      <p:pic>
        <p:nvPicPr>
          <p:cNvPr id="1502" name="Google Shape;1502;p108"/>
          <p:cNvPicPr preferRelativeResize="0"/>
          <p:nvPr/>
        </p:nvPicPr>
        <p:blipFill>
          <a:blip r:embed="rId12">
            <a:alphaModFix/>
          </a:blip>
          <a:stretch>
            <a:fillRect/>
          </a:stretch>
        </p:blipFill>
        <p:spPr>
          <a:xfrm>
            <a:off x="277290" y="3374056"/>
            <a:ext cx="1774856" cy="941555"/>
          </a:xfrm>
          <a:prstGeom prst="rect">
            <a:avLst/>
          </a:prstGeom>
          <a:noFill/>
          <a:ln>
            <a:noFill/>
          </a:ln>
        </p:spPr>
      </p:pic>
      <p:pic>
        <p:nvPicPr>
          <p:cNvPr id="1503" name="Google Shape;1503;p108"/>
          <p:cNvPicPr preferRelativeResize="0"/>
          <p:nvPr/>
        </p:nvPicPr>
        <p:blipFill>
          <a:blip r:embed="rId13">
            <a:alphaModFix/>
          </a:blip>
          <a:stretch>
            <a:fillRect/>
          </a:stretch>
        </p:blipFill>
        <p:spPr>
          <a:xfrm>
            <a:off x="6472396" y="3378777"/>
            <a:ext cx="2394312" cy="1400155"/>
          </a:xfrm>
          <a:prstGeom prst="rect">
            <a:avLst/>
          </a:prstGeom>
          <a:noFill/>
          <a:ln>
            <a:noFill/>
          </a:ln>
        </p:spPr>
      </p:pic>
      <p:sp>
        <p:nvSpPr>
          <p:cNvPr id="1504" name="Google Shape;1504;p108"/>
          <p:cNvSpPr txBox="1"/>
          <p:nvPr/>
        </p:nvSpPr>
        <p:spPr>
          <a:xfrm>
            <a:off x="4694750" y="1134288"/>
            <a:ext cx="40191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2"/>
                </a:solidFill>
                <a:latin typeface="Proxima Nova"/>
                <a:ea typeface="Proxima Nova"/>
                <a:cs typeface="Proxima Nova"/>
                <a:sym typeface="Proxima Nova"/>
              </a:rPr>
              <a:t>ML-58F*1508 ML Series Outdoor NEMA Enclosures Case</a:t>
            </a:r>
            <a:endParaRPr b="1" sz="1000">
              <a:solidFill>
                <a:schemeClr val="dk2"/>
              </a:solidFill>
              <a:latin typeface="Proxima Nova"/>
              <a:ea typeface="Proxima Nova"/>
              <a:cs typeface="Proxima Nova"/>
              <a:sym typeface="Proxima Nova"/>
            </a:endParaRPr>
          </a:p>
        </p:txBody>
      </p:sp>
      <p:sp>
        <p:nvSpPr>
          <p:cNvPr id="1505" name="Google Shape;1505;p108"/>
          <p:cNvSpPr txBox="1"/>
          <p:nvPr/>
        </p:nvSpPr>
        <p:spPr>
          <a:xfrm>
            <a:off x="202725" y="1134300"/>
            <a:ext cx="23910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2"/>
                </a:solidFill>
                <a:latin typeface="Proxima Nova"/>
                <a:ea typeface="Proxima Nova"/>
                <a:cs typeface="Proxima Nova"/>
                <a:sym typeface="Proxima Nova"/>
              </a:rPr>
              <a:t>1150 Protector Pelican Case</a:t>
            </a:r>
            <a:endParaRPr b="1" sz="1000">
              <a:solidFill>
                <a:schemeClr val="dk2"/>
              </a:solidFill>
              <a:latin typeface="Proxima Nova"/>
              <a:ea typeface="Proxima Nova"/>
              <a:cs typeface="Proxima Nova"/>
              <a:sym typeface="Proxima Nova"/>
            </a:endParaRPr>
          </a:p>
        </p:txBody>
      </p:sp>
      <p:pic>
        <p:nvPicPr>
          <p:cNvPr id="1506" name="Google Shape;1506;p108"/>
          <p:cNvPicPr preferRelativeResize="0"/>
          <p:nvPr/>
        </p:nvPicPr>
        <p:blipFill>
          <a:blip r:embed="rId14">
            <a:alphaModFix/>
          </a:blip>
          <a:stretch>
            <a:fillRect/>
          </a:stretch>
        </p:blipFill>
        <p:spPr>
          <a:xfrm rot="-5400000">
            <a:off x="2576920" y="2849276"/>
            <a:ext cx="1404873" cy="2454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109"/>
          <p:cNvSpPr/>
          <p:nvPr/>
        </p:nvSpPr>
        <p:spPr>
          <a:xfrm>
            <a:off x="0" y="0"/>
            <a:ext cx="3016200" cy="5143500"/>
          </a:xfrm>
          <a:prstGeom prst="rect">
            <a:avLst/>
          </a:prstGeom>
          <a:solidFill>
            <a:srgbClr val="5CACDF"/>
          </a:solidFill>
          <a:ln cap="flat" cmpd="sng" w="9525">
            <a:solidFill>
              <a:srgbClr val="5CAC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13" name="Google Shape;1513;p109"/>
          <p:cNvSpPr/>
          <p:nvPr/>
        </p:nvSpPr>
        <p:spPr>
          <a:xfrm rot="5400000">
            <a:off x="731688" y="2275500"/>
            <a:ext cx="5161500" cy="592500"/>
          </a:xfrm>
          <a:prstGeom prst="rtTriangle">
            <a:avLst/>
          </a:prstGeom>
          <a:solidFill>
            <a:srgbClr val="5CACDF"/>
          </a:solidFill>
          <a:ln cap="flat" cmpd="sng" w="9525">
            <a:solidFill>
              <a:srgbClr val="5CA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514" name="Google Shape;1514;p109"/>
          <p:cNvSpPr txBox="1"/>
          <p:nvPr/>
        </p:nvSpPr>
        <p:spPr>
          <a:xfrm>
            <a:off x="-122025" y="1725775"/>
            <a:ext cx="3513600" cy="11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3800">
                <a:solidFill>
                  <a:srgbClr val="FFFFFF"/>
                </a:solidFill>
                <a:latin typeface="Proxima Nova"/>
                <a:ea typeface="Proxima Nova"/>
                <a:cs typeface="Proxima Nova"/>
                <a:sym typeface="Proxima Nova"/>
              </a:rPr>
              <a:t>TESTING PROCEDURES</a:t>
            </a:r>
            <a:endParaRPr b="1" i="1" sz="3800">
              <a:solidFill>
                <a:srgbClr val="FFFFFF"/>
              </a:solidFill>
              <a:latin typeface="Proxima Nova"/>
              <a:ea typeface="Proxima Nova"/>
              <a:cs typeface="Proxima Nova"/>
              <a:sym typeface="Proxima Nova"/>
            </a:endParaRPr>
          </a:p>
        </p:txBody>
      </p:sp>
      <p:pic>
        <p:nvPicPr>
          <p:cNvPr id="1515" name="Google Shape;1515;p109"/>
          <p:cNvPicPr preferRelativeResize="0"/>
          <p:nvPr/>
        </p:nvPicPr>
        <p:blipFill>
          <a:blip r:embed="rId3">
            <a:alphaModFix/>
          </a:blip>
          <a:stretch>
            <a:fillRect/>
          </a:stretch>
        </p:blipFill>
        <p:spPr>
          <a:xfrm>
            <a:off x="3732929" y="148363"/>
            <a:ext cx="2889599" cy="2166300"/>
          </a:xfrm>
          <a:prstGeom prst="rect">
            <a:avLst/>
          </a:prstGeom>
          <a:noFill/>
          <a:ln>
            <a:noFill/>
          </a:ln>
        </p:spPr>
      </p:pic>
      <p:pic>
        <p:nvPicPr>
          <p:cNvPr id="1516" name="Google Shape;1516;p109"/>
          <p:cNvPicPr preferRelativeResize="0"/>
          <p:nvPr/>
        </p:nvPicPr>
        <p:blipFill>
          <a:blip r:embed="rId4">
            <a:alphaModFix/>
          </a:blip>
          <a:stretch>
            <a:fillRect/>
          </a:stretch>
        </p:blipFill>
        <p:spPr>
          <a:xfrm>
            <a:off x="5150100" y="2777075"/>
            <a:ext cx="3851200" cy="2166300"/>
          </a:xfrm>
          <a:prstGeom prst="rect">
            <a:avLst/>
          </a:prstGeom>
          <a:noFill/>
          <a:ln>
            <a:noFill/>
          </a:ln>
        </p:spPr>
      </p:pic>
      <p:sp>
        <p:nvSpPr>
          <p:cNvPr id="1517" name="Google Shape;1517;p109"/>
          <p:cNvSpPr txBox="1"/>
          <p:nvPr>
            <p:ph idx="1" type="body"/>
          </p:nvPr>
        </p:nvSpPr>
        <p:spPr>
          <a:xfrm>
            <a:off x="6746750" y="748775"/>
            <a:ext cx="22923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Proxima Nova"/>
                <a:ea typeface="Proxima Nova"/>
                <a:cs typeface="Proxima Nova"/>
                <a:sym typeface="Proxima Nova"/>
              </a:rPr>
              <a:t>Mechanical: Motor Testing Rig</a:t>
            </a:r>
            <a:endParaRPr>
              <a:latin typeface="Proxima Nova"/>
              <a:ea typeface="Proxima Nova"/>
              <a:cs typeface="Proxima Nova"/>
              <a:sym typeface="Proxima Nova"/>
            </a:endParaRPr>
          </a:p>
          <a:p>
            <a:pPr indent="0" lvl="0" marL="0" rtl="0" algn="ctr">
              <a:spcBef>
                <a:spcPts val="160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1600"/>
              </a:spcBef>
              <a:spcAft>
                <a:spcPts val="1600"/>
              </a:spcAft>
              <a:buNone/>
            </a:pPr>
            <a:r>
              <a:t/>
            </a:r>
            <a:endParaRPr>
              <a:latin typeface="Proxima Nova"/>
              <a:ea typeface="Proxima Nova"/>
              <a:cs typeface="Proxima Nova"/>
              <a:sym typeface="Proxima Nova"/>
            </a:endParaRPr>
          </a:p>
        </p:txBody>
      </p:sp>
      <p:sp>
        <p:nvSpPr>
          <p:cNvPr id="1518" name="Google Shape;1518;p109"/>
          <p:cNvSpPr txBox="1"/>
          <p:nvPr>
            <p:ph idx="1" type="body"/>
          </p:nvPr>
        </p:nvSpPr>
        <p:spPr>
          <a:xfrm>
            <a:off x="3129525" y="3555800"/>
            <a:ext cx="21981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latin typeface="Proxima Nova"/>
                <a:ea typeface="Proxima Nova"/>
                <a:cs typeface="Proxima Nova"/>
                <a:sym typeface="Proxima Nova"/>
              </a:rPr>
              <a:t>Programming: Drone Testing Bench</a:t>
            </a:r>
            <a:endParaRPr>
              <a:latin typeface="Proxima Nova"/>
              <a:ea typeface="Proxima Nova"/>
              <a:cs typeface="Proxima Nova"/>
              <a:sym typeface="Proxima Nova"/>
            </a:endParaRPr>
          </a:p>
          <a:p>
            <a:pPr indent="0" lvl="0" marL="0" rtl="0" algn="l">
              <a:spcBef>
                <a:spcPts val="1600"/>
              </a:spcBef>
              <a:spcAft>
                <a:spcPts val="0"/>
              </a:spcAft>
              <a:buNone/>
            </a:pPr>
            <a:r>
              <a:t/>
            </a:r>
            <a:endParaRPr>
              <a:latin typeface="Proxima Nova"/>
              <a:ea typeface="Proxima Nova"/>
              <a:cs typeface="Proxima Nova"/>
              <a:sym typeface="Proxima Nova"/>
            </a:endParaRPr>
          </a:p>
          <a:p>
            <a:pPr indent="0" lvl="0" marL="0" rtl="0" algn="l">
              <a:spcBef>
                <a:spcPts val="1600"/>
              </a:spcBef>
              <a:spcAft>
                <a:spcPts val="1600"/>
              </a:spcAft>
              <a:buNone/>
            </a:pPr>
            <a:r>
              <a:t/>
            </a:r>
            <a:endParaRPr>
              <a:latin typeface="Proxima Nova"/>
              <a:ea typeface="Proxima Nova"/>
              <a:cs typeface="Proxima Nova"/>
              <a:sym typeface="Proxima Nov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sp>
        <p:nvSpPr>
          <p:cNvPr id="1524" name="Google Shape;1524;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Proxima Nova"/>
                <a:ea typeface="Proxima Nova"/>
                <a:cs typeface="Proxima Nova"/>
                <a:sym typeface="Proxima Nova"/>
              </a:rPr>
              <a:t>3 Communication Systems: In-air AV, In-air RC, and Underwater</a:t>
            </a:r>
            <a:endParaRPr>
              <a:latin typeface="Proxima Nova"/>
              <a:ea typeface="Proxima Nova"/>
              <a:cs typeface="Proxima Nova"/>
              <a:sym typeface="Proxima Nova"/>
            </a:endParaRPr>
          </a:p>
          <a:p>
            <a:pPr indent="0" lvl="0" marL="0" rtl="0" algn="l">
              <a:spcBef>
                <a:spcPts val="1600"/>
              </a:spcBef>
              <a:spcAft>
                <a:spcPts val="1600"/>
              </a:spcAft>
              <a:buNone/>
            </a:pPr>
            <a:r>
              <a:t/>
            </a:r>
            <a:endParaRPr>
              <a:latin typeface="Proxima Nova"/>
              <a:ea typeface="Proxima Nova"/>
              <a:cs typeface="Proxima Nova"/>
              <a:sym typeface="Proxima Nova"/>
            </a:endParaRPr>
          </a:p>
        </p:txBody>
      </p:sp>
      <p:sp>
        <p:nvSpPr>
          <p:cNvPr id="1525" name="Google Shape;1525;p110"/>
          <p:cNvSpPr/>
          <p:nvPr/>
        </p:nvSpPr>
        <p:spPr>
          <a:xfrm>
            <a:off x="0" y="0"/>
            <a:ext cx="46140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6" name="Google Shape;1526;p110"/>
          <p:cNvSpPr/>
          <p:nvPr/>
        </p:nvSpPr>
        <p:spPr>
          <a:xfrm rot="5400000">
            <a:off x="44127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0"/>
          <p:cNvSpPr/>
          <p:nvPr/>
        </p:nvSpPr>
        <p:spPr>
          <a:xfrm rot="-5400000">
            <a:off x="49326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10"/>
          <p:cNvSpPr/>
          <p:nvPr/>
        </p:nvSpPr>
        <p:spPr>
          <a:xfrm>
            <a:off x="5206500" y="556525"/>
            <a:ext cx="39375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1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0"/>
          <p:cNvSpPr txBox="1"/>
          <p:nvPr/>
        </p:nvSpPr>
        <p:spPr>
          <a:xfrm>
            <a:off x="0" y="0"/>
            <a:ext cx="4572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COMMUNICATION</a:t>
            </a:r>
            <a:endParaRPr b="1" i="1" sz="4000">
              <a:solidFill>
                <a:srgbClr val="FFFFFF"/>
              </a:solidFill>
              <a:latin typeface="Proxima Nova"/>
              <a:ea typeface="Proxima Nova"/>
              <a:cs typeface="Proxima Nova"/>
              <a:sym typeface="Proxima Nova"/>
            </a:endParaRPr>
          </a:p>
        </p:txBody>
      </p:sp>
      <p:sp>
        <p:nvSpPr>
          <p:cNvPr id="1531" name="Google Shape;1531;p110"/>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
        <p:nvSpPr>
          <p:cNvPr id="1532" name="Google Shape;1532;p110"/>
          <p:cNvSpPr/>
          <p:nvPr/>
        </p:nvSpPr>
        <p:spPr>
          <a:xfrm>
            <a:off x="0" y="4991100"/>
            <a:ext cx="9144000" cy="1524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3" name="Google Shape;1533;p110"/>
          <p:cNvPicPr preferRelativeResize="0"/>
          <p:nvPr/>
        </p:nvPicPr>
        <p:blipFill>
          <a:blip r:embed="rId4">
            <a:alphaModFix/>
          </a:blip>
          <a:stretch>
            <a:fillRect/>
          </a:stretch>
        </p:blipFill>
        <p:spPr>
          <a:xfrm>
            <a:off x="677736" y="3404450"/>
            <a:ext cx="1871774" cy="1403850"/>
          </a:xfrm>
          <a:prstGeom prst="rect">
            <a:avLst/>
          </a:prstGeom>
          <a:noFill/>
          <a:ln>
            <a:noFill/>
          </a:ln>
        </p:spPr>
      </p:pic>
      <p:pic>
        <p:nvPicPr>
          <p:cNvPr id="1534" name="Google Shape;1534;p110"/>
          <p:cNvPicPr preferRelativeResize="0"/>
          <p:nvPr/>
        </p:nvPicPr>
        <p:blipFill rotWithShape="1">
          <a:blip r:embed="rId5">
            <a:alphaModFix/>
          </a:blip>
          <a:srcRect b="0" l="0" r="0" t="2114"/>
          <a:stretch/>
        </p:blipFill>
        <p:spPr>
          <a:xfrm>
            <a:off x="6332350" y="3559220"/>
            <a:ext cx="2373299" cy="1066554"/>
          </a:xfrm>
          <a:prstGeom prst="rect">
            <a:avLst/>
          </a:prstGeom>
          <a:noFill/>
          <a:ln>
            <a:noFill/>
          </a:ln>
        </p:spPr>
      </p:pic>
      <p:pic>
        <p:nvPicPr>
          <p:cNvPr id="1535" name="Google Shape;1535;p110"/>
          <p:cNvPicPr preferRelativeResize="0"/>
          <p:nvPr/>
        </p:nvPicPr>
        <p:blipFill>
          <a:blip r:embed="rId6">
            <a:alphaModFix/>
          </a:blip>
          <a:stretch>
            <a:fillRect/>
          </a:stretch>
        </p:blipFill>
        <p:spPr>
          <a:xfrm>
            <a:off x="3820575" y="3391175"/>
            <a:ext cx="1430400" cy="1430400"/>
          </a:xfrm>
          <a:prstGeom prst="rect">
            <a:avLst/>
          </a:prstGeom>
          <a:noFill/>
          <a:ln>
            <a:noFill/>
          </a:ln>
        </p:spPr>
      </p:pic>
      <p:sp>
        <p:nvSpPr>
          <p:cNvPr id="1536" name="Google Shape;1536;p110"/>
          <p:cNvSpPr txBox="1"/>
          <p:nvPr/>
        </p:nvSpPr>
        <p:spPr>
          <a:xfrm>
            <a:off x="1385175" y="1656500"/>
            <a:ext cx="4569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Proxima Nova"/>
                <a:ea typeface="Proxima Nova"/>
                <a:cs typeface="Proxima Nova"/>
                <a:sym typeface="Proxima Nova"/>
              </a:rPr>
              <a:t>AV</a:t>
            </a:r>
            <a:endParaRPr b="1">
              <a:solidFill>
                <a:schemeClr val="dk2"/>
              </a:solidFill>
              <a:latin typeface="Proxima Nova"/>
              <a:ea typeface="Proxima Nova"/>
              <a:cs typeface="Proxima Nova"/>
              <a:sym typeface="Proxima Nova"/>
            </a:endParaRPr>
          </a:p>
        </p:txBody>
      </p:sp>
      <p:sp>
        <p:nvSpPr>
          <p:cNvPr id="1537" name="Google Shape;1537;p110"/>
          <p:cNvSpPr txBox="1"/>
          <p:nvPr/>
        </p:nvSpPr>
        <p:spPr>
          <a:xfrm>
            <a:off x="4273150" y="1656488"/>
            <a:ext cx="4569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Proxima Nova"/>
                <a:ea typeface="Proxima Nova"/>
                <a:cs typeface="Proxima Nova"/>
                <a:sym typeface="Proxima Nova"/>
              </a:rPr>
              <a:t>RC</a:t>
            </a:r>
            <a:endParaRPr b="1">
              <a:solidFill>
                <a:schemeClr val="dk2"/>
              </a:solidFill>
              <a:latin typeface="Proxima Nova"/>
              <a:ea typeface="Proxima Nova"/>
              <a:cs typeface="Proxima Nova"/>
              <a:sym typeface="Proxima Nova"/>
            </a:endParaRPr>
          </a:p>
        </p:txBody>
      </p:sp>
      <p:sp>
        <p:nvSpPr>
          <p:cNvPr id="1538" name="Google Shape;1538;p110"/>
          <p:cNvSpPr txBox="1"/>
          <p:nvPr/>
        </p:nvSpPr>
        <p:spPr>
          <a:xfrm>
            <a:off x="6920875" y="1656500"/>
            <a:ext cx="13077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Proxima Nova"/>
                <a:ea typeface="Proxima Nova"/>
                <a:cs typeface="Proxima Nova"/>
                <a:sym typeface="Proxima Nova"/>
              </a:rPr>
              <a:t>Underwater</a:t>
            </a:r>
            <a:endParaRPr b="1">
              <a:solidFill>
                <a:schemeClr val="dk2"/>
              </a:solidFill>
              <a:latin typeface="Proxima Nova"/>
              <a:ea typeface="Proxima Nova"/>
              <a:cs typeface="Proxima Nova"/>
              <a:sym typeface="Proxima Nova"/>
            </a:endParaRPr>
          </a:p>
        </p:txBody>
      </p:sp>
      <p:sp>
        <p:nvSpPr>
          <p:cNvPr id="1539" name="Google Shape;1539;p110"/>
          <p:cNvSpPr txBox="1"/>
          <p:nvPr/>
        </p:nvSpPr>
        <p:spPr>
          <a:xfrm>
            <a:off x="426975" y="2119550"/>
            <a:ext cx="2373300" cy="996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For FPV (first-person view)</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5.8 GHz, radio waves</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Camera -&gt; transmitter -&gt; receiver -&gt; monitor at base</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PWM (pulse-width modulation) signals</a:t>
            </a:r>
            <a:endParaRPr sz="1000">
              <a:latin typeface="Proxima Nova"/>
              <a:ea typeface="Proxima Nova"/>
              <a:cs typeface="Proxima Nova"/>
              <a:sym typeface="Proxima Nova"/>
            </a:endParaRPr>
          </a:p>
        </p:txBody>
      </p:sp>
      <p:sp>
        <p:nvSpPr>
          <p:cNvPr id="1540" name="Google Shape;1540;p110"/>
          <p:cNvSpPr txBox="1"/>
          <p:nvPr/>
        </p:nvSpPr>
        <p:spPr>
          <a:xfrm>
            <a:off x="3238750" y="2103075"/>
            <a:ext cx="2373300" cy="1089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For drone control</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2.4 GHz, radio waves</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Remote input -&gt; transmitter -&gt; receiver on drone -&gt; Raspberry PI #1</a:t>
            </a:r>
            <a:r>
              <a:rPr lang="en-US" sz="1000">
                <a:latin typeface="Proxima Nova"/>
                <a:ea typeface="Proxima Nova"/>
                <a:cs typeface="Proxima Nova"/>
                <a:sym typeface="Proxima Nova"/>
              </a:rPr>
              <a:t> (signal processing)</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PWM</a:t>
            </a:r>
            <a:endParaRPr sz="1000">
              <a:latin typeface="Proxima Nova"/>
              <a:ea typeface="Proxima Nova"/>
              <a:cs typeface="Proxima Nova"/>
              <a:sym typeface="Proxima Nova"/>
            </a:endParaRPr>
          </a:p>
        </p:txBody>
      </p:sp>
      <p:sp>
        <p:nvSpPr>
          <p:cNvPr id="1541" name="Google Shape;1541;p110"/>
          <p:cNvSpPr txBox="1"/>
          <p:nvPr/>
        </p:nvSpPr>
        <p:spPr>
          <a:xfrm>
            <a:off x="6388075" y="2068699"/>
            <a:ext cx="2373300" cy="1335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For aquatic ROV control</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5 kHz, sound waves</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Button input -&gt; transmitter (speaker) at base -&gt; receiver on ROV (piezo </a:t>
            </a:r>
            <a:r>
              <a:rPr lang="en-US" sz="1000">
                <a:latin typeface="Proxima Nova"/>
                <a:ea typeface="Proxima Nova"/>
                <a:cs typeface="Proxima Nova"/>
                <a:sym typeface="Proxima Nova"/>
              </a:rPr>
              <a:t>condenser</a:t>
            </a:r>
            <a:r>
              <a:rPr lang="en-US" sz="1000">
                <a:latin typeface="Proxima Nova"/>
                <a:ea typeface="Proxima Nova"/>
                <a:cs typeface="Proxima Nova"/>
                <a:sym typeface="Proxima Nova"/>
              </a:rPr>
              <a:t> microphone) -&gt; Raspberry PI #1</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US" sz="1000">
                <a:latin typeface="Proxima Nova"/>
                <a:ea typeface="Proxima Nova"/>
                <a:cs typeface="Proxima Nova"/>
                <a:sym typeface="Proxima Nova"/>
              </a:rPr>
              <a:t>Each frequency maps to specific commands</a:t>
            </a:r>
            <a:endParaRPr sz="1000">
              <a:latin typeface="Proxima Nova"/>
              <a:ea typeface="Proxima Nova"/>
              <a:cs typeface="Proxima Nova"/>
              <a:sym typeface="Proxima Nov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111"/>
          <p:cNvSpPr txBox="1"/>
          <p:nvPr>
            <p:ph idx="1" type="body"/>
          </p:nvPr>
        </p:nvSpPr>
        <p:spPr>
          <a:xfrm>
            <a:off x="3608700" y="600150"/>
            <a:ext cx="2178600" cy="19716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Proxima Nova"/>
              <a:buChar char="●"/>
            </a:pPr>
            <a:r>
              <a:rPr lang="en-US" sz="2400">
                <a:latin typeface="Proxima Nova"/>
                <a:ea typeface="Proxima Nova"/>
                <a:cs typeface="Proxima Nova"/>
                <a:sym typeface="Proxima Nova"/>
              </a:rPr>
              <a:t>Consistent</a:t>
            </a:r>
            <a:endParaRPr sz="2400">
              <a:latin typeface="Proxima Nova"/>
              <a:ea typeface="Proxima Nova"/>
              <a:cs typeface="Proxima Nova"/>
              <a:sym typeface="Proxima Nova"/>
            </a:endParaRPr>
          </a:p>
          <a:p>
            <a:pPr indent="-381000" lvl="0" marL="457200" rtl="0" algn="l">
              <a:lnSpc>
                <a:spcPct val="150000"/>
              </a:lnSpc>
              <a:spcBef>
                <a:spcPts val="1000"/>
              </a:spcBef>
              <a:spcAft>
                <a:spcPts val="0"/>
              </a:spcAft>
              <a:buSzPts val="2400"/>
              <a:buFont typeface="Proxima Nova"/>
              <a:buChar char="●"/>
            </a:pPr>
            <a:r>
              <a:rPr lang="en-US" sz="2400">
                <a:latin typeface="Proxima Nova"/>
                <a:ea typeface="Proxima Nova"/>
                <a:cs typeface="Proxima Nova"/>
                <a:sym typeface="Proxima Nova"/>
              </a:rPr>
              <a:t>Accurate</a:t>
            </a:r>
            <a:endParaRPr sz="2400">
              <a:latin typeface="Proxima Nova"/>
              <a:ea typeface="Proxima Nova"/>
              <a:cs typeface="Proxima Nova"/>
              <a:sym typeface="Proxima Nova"/>
            </a:endParaRPr>
          </a:p>
          <a:p>
            <a:pPr indent="-381000" lvl="0" marL="457200" rtl="0" algn="l">
              <a:lnSpc>
                <a:spcPct val="150000"/>
              </a:lnSpc>
              <a:spcBef>
                <a:spcPts val="1000"/>
              </a:spcBef>
              <a:spcAft>
                <a:spcPts val="1000"/>
              </a:spcAft>
              <a:buSzPts val="2400"/>
              <a:buFont typeface="Proxima Nova"/>
              <a:buChar char="●"/>
            </a:pPr>
            <a:r>
              <a:rPr lang="en-US" sz="2400">
                <a:latin typeface="Proxima Nova"/>
                <a:ea typeface="Proxima Nova"/>
                <a:cs typeface="Proxima Nova"/>
                <a:sym typeface="Proxima Nova"/>
              </a:rPr>
              <a:t>Precise</a:t>
            </a:r>
            <a:endParaRPr sz="2400">
              <a:latin typeface="Proxima Nova"/>
              <a:ea typeface="Proxima Nova"/>
              <a:cs typeface="Proxima Nova"/>
              <a:sym typeface="Proxima Nova"/>
            </a:endParaRPr>
          </a:p>
        </p:txBody>
      </p:sp>
      <p:sp>
        <p:nvSpPr>
          <p:cNvPr id="1548" name="Google Shape;1548;p111"/>
          <p:cNvSpPr txBox="1"/>
          <p:nvPr/>
        </p:nvSpPr>
        <p:spPr>
          <a:xfrm>
            <a:off x="0" y="82600"/>
            <a:ext cx="55062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QUALITY ASSURANCE</a:t>
            </a:r>
            <a:endParaRPr b="1" i="1" sz="4000">
              <a:solidFill>
                <a:srgbClr val="FFFFFF"/>
              </a:solidFill>
              <a:latin typeface="Proxima Nova"/>
              <a:ea typeface="Proxima Nova"/>
              <a:cs typeface="Proxima Nova"/>
              <a:sym typeface="Proxima Nova"/>
            </a:endParaRPr>
          </a:p>
        </p:txBody>
      </p:sp>
      <p:sp>
        <p:nvSpPr>
          <p:cNvPr id="1549" name="Google Shape;1549;p111"/>
          <p:cNvSpPr/>
          <p:nvPr/>
        </p:nvSpPr>
        <p:spPr>
          <a:xfrm>
            <a:off x="0" y="0"/>
            <a:ext cx="3016200" cy="5143500"/>
          </a:xfrm>
          <a:prstGeom prst="rect">
            <a:avLst/>
          </a:prstGeom>
          <a:solidFill>
            <a:srgbClr val="5CACDF"/>
          </a:solidFill>
          <a:ln cap="flat" cmpd="sng" w="9525">
            <a:solidFill>
              <a:srgbClr val="5CAC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50" name="Google Shape;1550;p111"/>
          <p:cNvSpPr/>
          <p:nvPr/>
        </p:nvSpPr>
        <p:spPr>
          <a:xfrm rot="5400000">
            <a:off x="731688" y="2275500"/>
            <a:ext cx="5161500" cy="592500"/>
          </a:xfrm>
          <a:prstGeom prst="rtTriangle">
            <a:avLst/>
          </a:prstGeom>
          <a:solidFill>
            <a:srgbClr val="5CACDF"/>
          </a:solidFill>
          <a:ln cap="flat" cmpd="sng" w="9525">
            <a:solidFill>
              <a:srgbClr val="5CA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551" name="Google Shape;1551;p111"/>
          <p:cNvSpPr txBox="1"/>
          <p:nvPr/>
        </p:nvSpPr>
        <p:spPr>
          <a:xfrm>
            <a:off x="-75100" y="1725725"/>
            <a:ext cx="3513600" cy="11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4000">
                <a:solidFill>
                  <a:srgbClr val="FFFFFF"/>
                </a:solidFill>
                <a:latin typeface="Proxima Nova"/>
                <a:ea typeface="Proxima Nova"/>
                <a:cs typeface="Proxima Nova"/>
                <a:sym typeface="Proxima Nova"/>
              </a:rPr>
              <a:t>QUALITY ASSURANCE</a:t>
            </a:r>
            <a:endParaRPr b="1" i="1" sz="4000">
              <a:solidFill>
                <a:srgbClr val="FFFFFF"/>
              </a:solidFill>
              <a:latin typeface="Proxima Nova"/>
              <a:ea typeface="Proxima Nova"/>
              <a:cs typeface="Proxima Nova"/>
              <a:sym typeface="Proxima Nova"/>
            </a:endParaRPr>
          </a:p>
        </p:txBody>
      </p:sp>
      <p:pic>
        <p:nvPicPr>
          <p:cNvPr id="1552" name="Google Shape;1552;p111"/>
          <p:cNvPicPr preferRelativeResize="0"/>
          <p:nvPr/>
        </p:nvPicPr>
        <p:blipFill>
          <a:blip r:embed="rId3">
            <a:alphaModFix/>
          </a:blip>
          <a:stretch>
            <a:fillRect/>
          </a:stretch>
        </p:blipFill>
        <p:spPr>
          <a:xfrm>
            <a:off x="5787300" y="643425"/>
            <a:ext cx="3050098" cy="1971499"/>
          </a:xfrm>
          <a:prstGeom prst="rect">
            <a:avLst/>
          </a:prstGeom>
          <a:noFill/>
          <a:ln>
            <a:noFill/>
          </a:ln>
        </p:spPr>
      </p:pic>
      <p:pic>
        <p:nvPicPr>
          <p:cNvPr id="1553" name="Google Shape;1553;p111"/>
          <p:cNvPicPr preferRelativeResize="0"/>
          <p:nvPr/>
        </p:nvPicPr>
        <p:blipFill>
          <a:blip r:embed="rId4">
            <a:alphaModFix/>
          </a:blip>
          <a:stretch>
            <a:fillRect/>
          </a:stretch>
        </p:blipFill>
        <p:spPr>
          <a:xfrm>
            <a:off x="3438500" y="3038575"/>
            <a:ext cx="5444301" cy="16811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Risk and Assumptions</a:t>
            </a:r>
            <a:endParaRPr/>
          </a:p>
        </p:txBody>
      </p:sp>
      <p:sp>
        <p:nvSpPr>
          <p:cNvPr id="1560" name="Google Shape;1560;p112"/>
          <p:cNvSpPr txBox="1"/>
          <p:nvPr>
            <p:ph idx="1" type="body"/>
          </p:nvPr>
        </p:nvSpPr>
        <p:spPr>
          <a:xfrm>
            <a:off x="311700" y="1208800"/>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Main Causes of Risk</a:t>
            </a:r>
            <a:endParaRPr sz="1600">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sz="1400">
                <a:latin typeface="Proxima Nova"/>
                <a:ea typeface="Proxima Nova"/>
                <a:cs typeface="Proxima Nova"/>
                <a:sym typeface="Proxima Nova"/>
              </a:rPr>
              <a:t>Environment</a:t>
            </a:r>
            <a:endParaRPr sz="1400">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sz="1400">
                <a:latin typeface="Proxima Nova"/>
                <a:ea typeface="Proxima Nova"/>
                <a:cs typeface="Proxima Nova"/>
                <a:sym typeface="Proxima Nova"/>
              </a:rPr>
              <a:t>Manufacturing</a:t>
            </a:r>
            <a:endParaRPr sz="1400">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sz="1400">
                <a:latin typeface="Proxima Nova"/>
                <a:ea typeface="Proxima Nova"/>
                <a:cs typeface="Proxima Nova"/>
                <a:sym typeface="Proxima Nova"/>
              </a:rPr>
              <a:t>Testing</a:t>
            </a:r>
            <a:endParaRPr sz="14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Accessing</a:t>
            </a:r>
            <a:r>
              <a:rPr lang="en-US" sz="1600">
                <a:latin typeface="Proxima Nova"/>
                <a:ea typeface="Proxima Nova"/>
                <a:cs typeface="Proxima Nova"/>
                <a:sym typeface="Proxima Nova"/>
              </a:rPr>
              <a:t> the </a:t>
            </a:r>
            <a:r>
              <a:rPr lang="en-US" sz="1600">
                <a:latin typeface="Proxima Nova"/>
                <a:ea typeface="Proxima Nova"/>
                <a:cs typeface="Proxima Nova"/>
                <a:sym typeface="Proxima Nova"/>
              </a:rPr>
              <a:t>Largest Risks</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Actions Taken to Prevent Risk</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Safety Protocols and Procedures</a:t>
            </a:r>
            <a:endParaRPr sz="1600">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sz="1400">
                <a:latin typeface="Proxima Nova"/>
                <a:ea typeface="Proxima Nova"/>
                <a:cs typeface="Proxima Nova"/>
                <a:sym typeface="Proxima Nova"/>
              </a:rPr>
              <a:t>Flight</a:t>
            </a:r>
            <a:endParaRPr sz="1400">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sz="1400">
                <a:latin typeface="Proxima Nova"/>
                <a:ea typeface="Proxima Nova"/>
                <a:cs typeface="Proxima Nova"/>
                <a:sym typeface="Proxima Nova"/>
              </a:rPr>
              <a:t>Diving</a:t>
            </a:r>
            <a:endParaRPr sz="1400">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sz="1400">
                <a:latin typeface="Proxima Nova"/>
                <a:ea typeface="Proxima Nova"/>
                <a:cs typeface="Proxima Nova"/>
                <a:sym typeface="Proxima Nova"/>
              </a:rPr>
              <a:t>Manufacturing</a:t>
            </a:r>
            <a:endParaRPr sz="1400">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US" sz="1400">
                <a:latin typeface="Proxima Nova"/>
                <a:ea typeface="Proxima Nova"/>
                <a:cs typeface="Proxima Nova"/>
                <a:sym typeface="Proxima Nova"/>
              </a:rPr>
              <a:t>Removal and Reduction of </a:t>
            </a:r>
            <a:r>
              <a:rPr lang="en-US" sz="1400">
                <a:latin typeface="Proxima Nova"/>
                <a:ea typeface="Proxima Nova"/>
                <a:cs typeface="Proxima Nova"/>
                <a:sym typeface="Proxima Nova"/>
              </a:rPr>
              <a:t>Hazardous</a:t>
            </a:r>
            <a:r>
              <a:rPr lang="en-US" sz="1400">
                <a:latin typeface="Proxima Nova"/>
                <a:ea typeface="Proxima Nova"/>
                <a:cs typeface="Proxima Nova"/>
                <a:sym typeface="Proxima Nova"/>
              </a:rPr>
              <a:t> Objects</a:t>
            </a:r>
            <a:endParaRPr sz="14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Risks Relation to the Timeline</a:t>
            </a:r>
            <a:endParaRPr sz="1600">
              <a:latin typeface="Proxima Nova"/>
              <a:ea typeface="Proxima Nova"/>
              <a:cs typeface="Proxima Nova"/>
              <a:sym typeface="Proxima Nova"/>
            </a:endParaRPr>
          </a:p>
        </p:txBody>
      </p:sp>
      <p:pic>
        <p:nvPicPr>
          <p:cNvPr id="1561" name="Google Shape;1561;p112"/>
          <p:cNvPicPr preferRelativeResize="0"/>
          <p:nvPr/>
        </p:nvPicPr>
        <p:blipFill>
          <a:blip r:embed="rId3">
            <a:alphaModFix/>
          </a:blip>
          <a:stretch>
            <a:fillRect/>
          </a:stretch>
        </p:blipFill>
        <p:spPr>
          <a:xfrm>
            <a:off x="5007722" y="1208800"/>
            <a:ext cx="3544451" cy="1082050"/>
          </a:xfrm>
          <a:prstGeom prst="rect">
            <a:avLst/>
          </a:prstGeom>
          <a:noFill/>
          <a:ln>
            <a:noFill/>
          </a:ln>
        </p:spPr>
      </p:pic>
      <p:pic>
        <p:nvPicPr>
          <p:cNvPr id="1562" name="Google Shape;1562;p112"/>
          <p:cNvPicPr preferRelativeResize="0"/>
          <p:nvPr/>
        </p:nvPicPr>
        <p:blipFill>
          <a:blip r:embed="rId4">
            <a:alphaModFix/>
          </a:blip>
          <a:stretch>
            <a:fillRect/>
          </a:stretch>
        </p:blipFill>
        <p:spPr>
          <a:xfrm>
            <a:off x="6460825" y="1028613"/>
            <a:ext cx="638250" cy="147275"/>
          </a:xfrm>
          <a:prstGeom prst="rect">
            <a:avLst/>
          </a:prstGeom>
          <a:noFill/>
          <a:ln>
            <a:noFill/>
          </a:ln>
        </p:spPr>
      </p:pic>
      <p:pic>
        <p:nvPicPr>
          <p:cNvPr id="1563" name="Google Shape;1563;p112"/>
          <p:cNvPicPr preferRelativeResize="0"/>
          <p:nvPr/>
        </p:nvPicPr>
        <p:blipFill>
          <a:blip r:embed="rId5">
            <a:alphaModFix/>
          </a:blip>
          <a:stretch>
            <a:fillRect/>
          </a:stretch>
        </p:blipFill>
        <p:spPr>
          <a:xfrm>
            <a:off x="4518125" y="2339800"/>
            <a:ext cx="4523650" cy="2736625"/>
          </a:xfrm>
          <a:prstGeom prst="rect">
            <a:avLst/>
          </a:prstGeom>
          <a:noFill/>
          <a:ln>
            <a:noFill/>
          </a:ln>
        </p:spPr>
      </p:pic>
      <p:sp>
        <p:nvSpPr>
          <p:cNvPr id="1564" name="Google Shape;1564;p112"/>
          <p:cNvSpPr/>
          <p:nvPr/>
        </p:nvSpPr>
        <p:spPr>
          <a:xfrm>
            <a:off x="0" y="0"/>
            <a:ext cx="62358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5" name="Google Shape;1565;p112"/>
          <p:cNvSpPr/>
          <p:nvPr/>
        </p:nvSpPr>
        <p:spPr>
          <a:xfrm rot="5400000">
            <a:off x="6034600" y="201900"/>
            <a:ext cx="9951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2"/>
          <p:cNvSpPr/>
          <p:nvPr/>
        </p:nvSpPr>
        <p:spPr>
          <a:xfrm rot="-5400000">
            <a:off x="6554500" y="632575"/>
            <a:ext cx="349800" cy="1980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12"/>
          <p:cNvSpPr/>
          <p:nvPr/>
        </p:nvSpPr>
        <p:spPr>
          <a:xfrm>
            <a:off x="6828400" y="556525"/>
            <a:ext cx="2889600" cy="350100"/>
          </a:xfrm>
          <a:prstGeom prst="rect">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2"/>
          <p:cNvSpPr txBox="1"/>
          <p:nvPr/>
        </p:nvSpPr>
        <p:spPr>
          <a:xfrm>
            <a:off x="95700" y="75450"/>
            <a:ext cx="7182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000">
                <a:solidFill>
                  <a:srgbClr val="FFFFFF"/>
                </a:solidFill>
                <a:latin typeface="Proxima Nova"/>
                <a:ea typeface="Proxima Nova"/>
                <a:cs typeface="Proxima Nova"/>
                <a:sym typeface="Proxima Nova"/>
              </a:rPr>
              <a:t>RISK AND ASSUMPTIONS</a:t>
            </a:r>
            <a:endParaRPr b="1" i="1" sz="4000">
              <a:solidFill>
                <a:srgbClr val="FFFFFF"/>
              </a:solidFill>
              <a:latin typeface="Proxima Nova"/>
              <a:ea typeface="Proxima Nova"/>
              <a:cs typeface="Proxima Nova"/>
              <a:sym typeface="Proxima Nova"/>
            </a:endParaRPr>
          </a:p>
        </p:txBody>
      </p:sp>
      <p:sp>
        <p:nvSpPr>
          <p:cNvPr id="1569" name="Google Shape;1569;p112"/>
          <p:cNvSpPr txBox="1"/>
          <p:nvPr/>
        </p:nvSpPr>
        <p:spPr>
          <a:xfrm>
            <a:off x="95700" y="556675"/>
            <a:ext cx="56916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600">
              <a:solidFill>
                <a:srgbClr val="FFFFFF"/>
              </a:solidFill>
              <a:latin typeface="Proxima Nova"/>
              <a:ea typeface="Proxima Nova"/>
              <a:cs typeface="Proxima Nova"/>
              <a:sym typeface="Proxima Nov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0D7F4"/>
        </a:solidFill>
      </p:bgPr>
    </p:bg>
    <p:spTree>
      <p:nvGrpSpPr>
        <p:cNvPr id="1574" name="Shape 1574"/>
        <p:cNvGrpSpPr/>
        <p:nvPr/>
      </p:nvGrpSpPr>
      <p:grpSpPr>
        <a:xfrm>
          <a:off x="0" y="0"/>
          <a:ext cx="0" cy="0"/>
          <a:chOff x="0" y="0"/>
          <a:chExt cx="0" cy="0"/>
        </a:xfrm>
      </p:grpSpPr>
      <p:sp>
        <p:nvSpPr>
          <p:cNvPr id="1575" name="Google Shape;1575;p113"/>
          <p:cNvSpPr/>
          <p:nvPr/>
        </p:nvSpPr>
        <p:spPr>
          <a:xfrm>
            <a:off x="0" y="0"/>
            <a:ext cx="5721900" cy="5143500"/>
          </a:xfrm>
          <a:prstGeom prst="rtTriangle">
            <a:avLst/>
          </a:prstGeom>
          <a:solidFill>
            <a:srgbClr val="87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576" name="Google Shape;1576;p113"/>
          <p:cNvSpPr/>
          <p:nvPr/>
        </p:nvSpPr>
        <p:spPr>
          <a:xfrm rot="10800000">
            <a:off x="3282300" y="-57000"/>
            <a:ext cx="5861700" cy="5208900"/>
          </a:xfrm>
          <a:prstGeom prst="rtTriangle">
            <a:avLst/>
          </a:prstGeom>
          <a:solidFill>
            <a:srgbClr val="D5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577" name="Google Shape;1577;p113"/>
          <p:cNvSpPr txBox="1"/>
          <p:nvPr/>
        </p:nvSpPr>
        <p:spPr>
          <a:xfrm>
            <a:off x="1711050" y="1192500"/>
            <a:ext cx="5721900" cy="270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8000">
                <a:solidFill>
                  <a:srgbClr val="FFFFFF"/>
                </a:solidFill>
                <a:latin typeface="Proxima Nova"/>
                <a:ea typeface="Proxima Nova"/>
                <a:cs typeface="Proxima Nova"/>
                <a:sym typeface="Proxima Nova"/>
              </a:rPr>
              <a:t>FINANCIAL REPORT</a:t>
            </a:r>
            <a:endParaRPr sz="8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1000"/>
                                        <p:tgtEl>
                                          <p:spTgt spid="1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14"/>
          <p:cNvSpPr/>
          <p:nvPr/>
        </p:nvSpPr>
        <p:spPr>
          <a:xfrm>
            <a:off x="0" y="0"/>
            <a:ext cx="43989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4" name="Google Shape;1584;p114"/>
          <p:cNvSpPr/>
          <p:nvPr/>
        </p:nvSpPr>
        <p:spPr>
          <a:xfrm rot="5400000">
            <a:off x="4201500" y="197400"/>
            <a:ext cx="9873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4"/>
          <p:cNvSpPr/>
          <p:nvPr/>
        </p:nvSpPr>
        <p:spPr>
          <a:xfrm rot="-5400000">
            <a:off x="4717488" y="632575"/>
            <a:ext cx="349800" cy="198000"/>
          </a:xfrm>
          <a:prstGeom prst="rtTriangle">
            <a:avLst/>
          </a:prstGeom>
          <a:solidFill>
            <a:srgbClr val="D5EBFA"/>
          </a:solidFill>
          <a:ln cap="flat" cmpd="sng" w="9525">
            <a:solidFill>
              <a:srgbClr val="D5E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4"/>
          <p:cNvSpPr/>
          <p:nvPr/>
        </p:nvSpPr>
        <p:spPr>
          <a:xfrm>
            <a:off x="4991400" y="556525"/>
            <a:ext cx="4152600" cy="350100"/>
          </a:xfrm>
          <a:prstGeom prst="rect">
            <a:avLst/>
          </a:prstGeom>
          <a:solidFill>
            <a:srgbClr val="D5EBFA"/>
          </a:solidFill>
          <a:ln cap="flat" cmpd="sng" w="9525">
            <a:solidFill>
              <a:srgbClr val="D5E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4"/>
          <p:cNvSpPr/>
          <p:nvPr/>
        </p:nvSpPr>
        <p:spPr>
          <a:xfrm>
            <a:off x="0" y="4991100"/>
            <a:ext cx="9144000" cy="152400"/>
          </a:xfrm>
          <a:prstGeom prst="rect">
            <a:avLst/>
          </a:prstGeom>
          <a:solidFill>
            <a:srgbClr val="D5EBFA"/>
          </a:solidFill>
          <a:ln cap="flat" cmpd="sng" w="9525">
            <a:solidFill>
              <a:srgbClr val="D5E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14"/>
          <p:cNvSpPr txBox="1"/>
          <p:nvPr/>
        </p:nvSpPr>
        <p:spPr>
          <a:xfrm>
            <a:off x="0" y="0"/>
            <a:ext cx="45393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500">
                <a:solidFill>
                  <a:srgbClr val="FFFFFF"/>
                </a:solidFill>
                <a:latin typeface="Proxima Nova"/>
                <a:ea typeface="Proxima Nova"/>
                <a:cs typeface="Proxima Nova"/>
                <a:sym typeface="Proxima Nova"/>
              </a:rPr>
              <a:t>BUSINESS PLAN</a:t>
            </a:r>
            <a:endParaRPr b="1" i="1" sz="4500">
              <a:solidFill>
                <a:srgbClr val="FFFFFF"/>
              </a:solidFill>
              <a:latin typeface="Proxima Nova"/>
              <a:ea typeface="Proxima Nova"/>
              <a:cs typeface="Proxima Nova"/>
              <a:sym typeface="Proxima Nova"/>
            </a:endParaRPr>
          </a:p>
        </p:txBody>
      </p:sp>
      <p:sp>
        <p:nvSpPr>
          <p:cNvPr id="1589" name="Google Shape;1589;p114"/>
          <p:cNvSpPr txBox="1"/>
          <p:nvPr/>
        </p:nvSpPr>
        <p:spPr>
          <a:xfrm>
            <a:off x="311700" y="1075775"/>
            <a:ext cx="8520600" cy="152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roxima Nova"/>
              <a:buChar char="●"/>
            </a:pPr>
            <a:r>
              <a:rPr lang="en-US" sz="2200">
                <a:solidFill>
                  <a:schemeClr val="dk2"/>
                </a:solidFill>
                <a:latin typeface="Proxima Nova"/>
                <a:ea typeface="Proxima Nova"/>
                <a:cs typeface="Proxima Nova"/>
                <a:sym typeface="Proxima Nova"/>
              </a:rPr>
              <a:t>Fundraising</a:t>
            </a:r>
            <a:endParaRPr sz="22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Hold multiple successful fundraisers</a:t>
            </a:r>
            <a:endParaRPr sz="18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Raise sufficient funds necessary to maintain status and purchase essential products</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1590" name="Google Shape;1590;p114"/>
          <p:cNvSpPr txBox="1"/>
          <p:nvPr/>
        </p:nvSpPr>
        <p:spPr>
          <a:xfrm>
            <a:off x="311700" y="2429700"/>
            <a:ext cx="8520600" cy="953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roxima Nova"/>
              <a:buChar char="●"/>
            </a:pPr>
            <a:r>
              <a:rPr lang="en-US" sz="2200">
                <a:solidFill>
                  <a:schemeClr val="dk2"/>
                </a:solidFill>
                <a:latin typeface="Proxima Nova"/>
                <a:ea typeface="Proxima Nova"/>
                <a:cs typeface="Proxima Nova"/>
                <a:sym typeface="Proxima Nova"/>
              </a:rPr>
              <a:t>Sponsorships</a:t>
            </a:r>
            <a:endParaRPr sz="22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Reach out to companies and industries for sponsorships and or donations</a:t>
            </a:r>
            <a:endParaRPr sz="1800">
              <a:solidFill>
                <a:schemeClr val="dk2"/>
              </a:solidFill>
              <a:latin typeface="Proxima Nova"/>
              <a:ea typeface="Proxima Nova"/>
              <a:cs typeface="Proxima Nova"/>
              <a:sym typeface="Proxima Nova"/>
            </a:endParaRPr>
          </a:p>
          <a:p>
            <a:pPr indent="-317500" lvl="2" marL="13716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Motivo, Blue Robotics, Home Depot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591" name="Google Shape;1591;p114"/>
          <p:cNvSpPr txBox="1"/>
          <p:nvPr/>
        </p:nvSpPr>
        <p:spPr>
          <a:xfrm>
            <a:off x="311700" y="3508675"/>
            <a:ext cx="8379900" cy="1099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roxima Nova"/>
              <a:buChar char="●"/>
            </a:pPr>
            <a:r>
              <a:rPr lang="en-US" sz="2200">
                <a:solidFill>
                  <a:schemeClr val="dk2"/>
                </a:solidFill>
                <a:latin typeface="Proxima Nova"/>
                <a:ea typeface="Proxima Nova"/>
                <a:cs typeface="Proxima Nova"/>
                <a:sym typeface="Proxima Nova"/>
              </a:rPr>
              <a:t>Exploring Commercial Applications</a:t>
            </a:r>
            <a:endParaRPr sz="22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Develop systems and strategies with a large range of applications</a:t>
            </a:r>
            <a:endParaRPr sz="1800">
              <a:solidFill>
                <a:schemeClr val="dk2"/>
              </a:solidFill>
              <a:latin typeface="Proxima Nova"/>
              <a:ea typeface="Proxima Nova"/>
              <a:cs typeface="Proxima Nova"/>
              <a:sym typeface="Proxima Nova"/>
            </a:endParaRPr>
          </a:p>
          <a:p>
            <a:pPr indent="-342900" lvl="2" marL="13716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Communications, Search, Rescue, Recovery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9"/>
                                        </p:tgtEl>
                                        <p:attrNameLst>
                                          <p:attrName>style.visibility</p:attrName>
                                        </p:attrNameLst>
                                      </p:cBhvr>
                                      <p:to>
                                        <p:strVal val="visible"/>
                                      </p:to>
                                    </p:set>
                                    <p:animEffect filter="fade" transition="in">
                                      <p:cBhvr>
                                        <p:cTn dur="1000"/>
                                        <p:tgtEl>
                                          <p:spTgt spid="1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1000"/>
                                        <p:tgtEl>
                                          <p:spTgt spid="1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1000"/>
                                        <p:tgtEl>
                                          <p:spTgt spid="1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15"/>
          <p:cNvSpPr/>
          <p:nvPr/>
        </p:nvSpPr>
        <p:spPr>
          <a:xfrm>
            <a:off x="0" y="0"/>
            <a:ext cx="4398900" cy="996300"/>
          </a:xfrm>
          <a:prstGeom prst="rect">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7" name="Google Shape;1597;p115"/>
          <p:cNvSpPr/>
          <p:nvPr/>
        </p:nvSpPr>
        <p:spPr>
          <a:xfrm rot="5400000">
            <a:off x="4201500" y="197400"/>
            <a:ext cx="987300" cy="592500"/>
          </a:xfrm>
          <a:prstGeom prst="rtTriangle">
            <a:avLst/>
          </a:prstGeom>
          <a:solidFill>
            <a:srgbClr val="5DADE2"/>
          </a:solidFill>
          <a:ln cap="flat" cmpd="sng" w="9525">
            <a:solidFill>
              <a:srgbClr val="5DAD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5"/>
          <p:cNvSpPr/>
          <p:nvPr/>
        </p:nvSpPr>
        <p:spPr>
          <a:xfrm rot="-5400000">
            <a:off x="4717488" y="632575"/>
            <a:ext cx="349800" cy="198000"/>
          </a:xfrm>
          <a:prstGeom prst="rtTriangle">
            <a:avLst/>
          </a:prstGeom>
          <a:solidFill>
            <a:srgbClr val="D5EBFA"/>
          </a:solidFill>
          <a:ln cap="flat" cmpd="sng" w="9525">
            <a:solidFill>
              <a:srgbClr val="D5E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5"/>
          <p:cNvSpPr/>
          <p:nvPr/>
        </p:nvSpPr>
        <p:spPr>
          <a:xfrm>
            <a:off x="4991400" y="556525"/>
            <a:ext cx="4152600" cy="350100"/>
          </a:xfrm>
          <a:prstGeom prst="rect">
            <a:avLst/>
          </a:prstGeom>
          <a:solidFill>
            <a:srgbClr val="D5EBFA"/>
          </a:solidFill>
          <a:ln cap="flat" cmpd="sng" w="9525">
            <a:solidFill>
              <a:srgbClr val="D5E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5"/>
          <p:cNvSpPr/>
          <p:nvPr/>
        </p:nvSpPr>
        <p:spPr>
          <a:xfrm>
            <a:off x="0" y="4991100"/>
            <a:ext cx="9144000" cy="152400"/>
          </a:xfrm>
          <a:prstGeom prst="rect">
            <a:avLst/>
          </a:prstGeom>
          <a:solidFill>
            <a:srgbClr val="D5EBFA"/>
          </a:solidFill>
          <a:ln cap="flat" cmpd="sng" w="9525">
            <a:solidFill>
              <a:srgbClr val="D5E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5"/>
          <p:cNvSpPr txBox="1"/>
          <p:nvPr/>
        </p:nvSpPr>
        <p:spPr>
          <a:xfrm>
            <a:off x="0" y="0"/>
            <a:ext cx="45393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4500">
                <a:solidFill>
                  <a:srgbClr val="FFFFFF"/>
                </a:solidFill>
                <a:latin typeface="Proxima Nova"/>
                <a:ea typeface="Proxima Nova"/>
                <a:cs typeface="Proxima Nova"/>
                <a:sym typeface="Proxima Nova"/>
              </a:rPr>
              <a:t>BUSINESS PLAN</a:t>
            </a:r>
            <a:endParaRPr b="1" i="1" sz="4500">
              <a:solidFill>
                <a:srgbClr val="FFFFFF"/>
              </a:solidFill>
              <a:latin typeface="Proxima Nova"/>
              <a:ea typeface="Proxima Nova"/>
              <a:cs typeface="Proxima Nova"/>
              <a:sym typeface="Proxima Nova"/>
            </a:endParaRPr>
          </a:p>
        </p:txBody>
      </p:sp>
      <p:sp>
        <p:nvSpPr>
          <p:cNvPr id="1602" name="Google Shape;1602;p115"/>
          <p:cNvSpPr txBox="1"/>
          <p:nvPr/>
        </p:nvSpPr>
        <p:spPr>
          <a:xfrm>
            <a:off x="311700" y="1025050"/>
            <a:ext cx="8520600" cy="215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roxima Nova"/>
              <a:buChar char="●"/>
            </a:pPr>
            <a:r>
              <a:rPr lang="en-US" sz="2200">
                <a:solidFill>
                  <a:schemeClr val="dk2"/>
                </a:solidFill>
                <a:latin typeface="Proxima Nova"/>
                <a:ea typeface="Proxima Nova"/>
                <a:cs typeface="Proxima Nova"/>
                <a:sym typeface="Proxima Nova"/>
              </a:rPr>
              <a:t>Purchasing Strategies </a:t>
            </a:r>
            <a:endParaRPr sz="22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Maintain a formal budget </a:t>
            </a:r>
            <a:endParaRPr sz="18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Comply with all rules and regulations as presented by CAMS ASB</a:t>
            </a:r>
            <a:endParaRPr sz="18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Maintain close relationship with CAMS administration</a:t>
            </a:r>
            <a:endParaRPr sz="18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Require all products to be approved by Management, Mr. Carpenter, Financial Team, Quality Assurance Officer, and Risk Management Officer</a:t>
            </a:r>
            <a:endParaRPr sz="1800">
              <a:solidFill>
                <a:schemeClr val="dk2"/>
              </a:solidFill>
              <a:latin typeface="Proxima Nova"/>
              <a:ea typeface="Proxima Nova"/>
              <a:cs typeface="Proxima Nova"/>
              <a:sym typeface="Proxima Nova"/>
            </a:endParaRPr>
          </a:p>
        </p:txBody>
      </p:sp>
      <p:sp>
        <p:nvSpPr>
          <p:cNvPr id="1603" name="Google Shape;1603;p115"/>
          <p:cNvSpPr txBox="1"/>
          <p:nvPr/>
        </p:nvSpPr>
        <p:spPr>
          <a:xfrm>
            <a:off x="311700" y="3045975"/>
            <a:ext cx="8468400" cy="77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roxima Nova"/>
              <a:buChar char="●"/>
            </a:pPr>
            <a:r>
              <a:rPr lang="en-US" sz="2200">
                <a:solidFill>
                  <a:schemeClr val="dk2"/>
                </a:solidFill>
                <a:latin typeface="Proxima Nova"/>
                <a:ea typeface="Proxima Nova"/>
                <a:cs typeface="Proxima Nova"/>
                <a:sym typeface="Proxima Nova"/>
              </a:rPr>
              <a:t>Maintaining Public Relations</a:t>
            </a:r>
            <a:endParaRPr sz="2200">
              <a:solidFill>
                <a:schemeClr val="dk2"/>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2"/>
              </a:buClr>
              <a:buSzPts val="1800"/>
              <a:buFont typeface="Proxima Nova"/>
              <a:buChar char="○"/>
            </a:pPr>
            <a:r>
              <a:rPr lang="en-US" sz="1800">
                <a:solidFill>
                  <a:schemeClr val="dk2"/>
                </a:solidFill>
                <a:latin typeface="Proxima Nova"/>
                <a:ea typeface="Proxima Nova"/>
                <a:cs typeface="Proxima Nova"/>
                <a:sym typeface="Proxima Nova"/>
              </a:rPr>
              <a:t>Emphasize the importance of sustained public relations through ethical behavior and integrity in the industry</a:t>
            </a:r>
            <a:endParaRPr/>
          </a:p>
        </p:txBody>
      </p:sp>
      <p:sp>
        <p:nvSpPr>
          <p:cNvPr id="1604" name="Google Shape;1604;p115"/>
          <p:cNvSpPr txBox="1"/>
          <p:nvPr/>
        </p:nvSpPr>
        <p:spPr>
          <a:xfrm>
            <a:off x="311700" y="4097325"/>
            <a:ext cx="8058300" cy="821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roxima Nova"/>
              <a:buChar char="●"/>
            </a:pPr>
            <a:r>
              <a:rPr lang="en-US" sz="2200">
                <a:solidFill>
                  <a:schemeClr val="dk2"/>
                </a:solidFill>
                <a:latin typeface="Proxima Nova"/>
                <a:ea typeface="Proxima Nova"/>
                <a:cs typeface="Proxima Nova"/>
                <a:sym typeface="Proxima Nova"/>
              </a:rPr>
              <a:t>F.O.M. Interns</a:t>
            </a:r>
            <a:endParaRPr sz="22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Char char="○"/>
            </a:pPr>
            <a:r>
              <a:rPr lang="en-US" sz="1800">
                <a:solidFill>
                  <a:schemeClr val="dk2"/>
                </a:solidFill>
                <a:latin typeface="Proxima Nova"/>
                <a:ea typeface="Proxima Nova"/>
                <a:cs typeface="Proxima Nova"/>
                <a:sym typeface="Proxima Nova"/>
              </a:rPr>
              <a:t>Act as an extension of the Financial Team with similar responsibilities</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2"/>
                                        </p:tgtEl>
                                        <p:attrNameLst>
                                          <p:attrName>style.visibility</p:attrName>
                                        </p:attrNameLst>
                                      </p:cBhvr>
                                      <p:to>
                                        <p:strVal val="visible"/>
                                      </p:to>
                                    </p:set>
                                    <p:animEffect filter="fade" transition="in">
                                      <p:cBhvr>
                                        <p:cTn dur="1000"/>
                                        <p:tgtEl>
                                          <p:spTgt spid="1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1000"/>
                                        <p:tgtEl>
                                          <p:spTgt spid="1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4"/>
                                        </p:tgtEl>
                                        <p:attrNameLst>
                                          <p:attrName>style.visibility</p:attrName>
                                        </p:attrNameLst>
                                      </p:cBhvr>
                                      <p:to>
                                        <p:strVal val="visible"/>
                                      </p:to>
                                    </p:set>
                                    <p:animEffect filter="fade" transition="in">
                                      <p:cBhvr>
                                        <p:cTn dur="1000"/>
                                        <p:tgtEl>
                                          <p:spTgt spid="1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